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3"/>
  </p:sldMasterIdLst>
  <p:notesMasterIdLst>
    <p:notesMasterId r:id="rId28"/>
  </p:notesMasterIdLst>
  <p:sldIdLst>
    <p:sldId id="256" r:id="rId14"/>
    <p:sldId id="260" r:id="rId15"/>
    <p:sldId id="297" r:id="rId16"/>
    <p:sldId id="331" r:id="rId17"/>
    <p:sldId id="334" r:id="rId18"/>
    <p:sldId id="332" r:id="rId19"/>
    <p:sldId id="342" r:id="rId20"/>
    <p:sldId id="344" r:id="rId21"/>
    <p:sldId id="343" r:id="rId22"/>
    <p:sldId id="341" r:id="rId23"/>
    <p:sldId id="336" r:id="rId24"/>
    <p:sldId id="338" r:id="rId25"/>
    <p:sldId id="339" r:id="rId26"/>
    <p:sldId id="340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7C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923" autoAdjust="0"/>
  </p:normalViewPr>
  <p:slideViewPr>
    <p:cSldViewPr snapToGrid="0">
      <p:cViewPr varScale="1">
        <p:scale>
          <a:sx n="42" d="100"/>
          <a:sy n="42" d="100"/>
        </p:scale>
        <p:origin x="124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11.xml"/><Relationship Id="rId32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notesMaster" Target="notesMasters/notesMaster1.xml"/><Relationship Id="rId10" Type="http://schemas.openxmlformats.org/officeDocument/2006/relationships/customXml" Target="../customXml/item10.xml"/><Relationship Id="rId19" Type="http://schemas.openxmlformats.org/officeDocument/2006/relationships/slide" Target="slides/slide6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viewProps" Target="viewProps.xml"/><Relationship Id="rId8" Type="http://schemas.openxmlformats.org/officeDocument/2006/relationships/customXml" Target="../customXml/item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fo | Overijsselse Vereniging voor Krachtige Kernen" userId="985c08d6-78b2-4458-acd2-11702bbd6ad7" providerId="ADAL" clId="{88AD911B-9C15-4AE1-A165-2E73EE8BCCDC}"/>
    <pc:docChg chg="modSld">
      <pc:chgData name="Info | Overijsselse Vereniging voor Krachtige Kernen" userId="985c08d6-78b2-4458-acd2-11702bbd6ad7" providerId="ADAL" clId="{88AD911B-9C15-4AE1-A165-2E73EE8BCCDC}" dt="2023-12-13T14:40:29.426" v="0" actId="1076"/>
      <pc:docMkLst>
        <pc:docMk/>
      </pc:docMkLst>
      <pc:sldChg chg="modSp mod">
        <pc:chgData name="Info | Overijsselse Vereniging voor Krachtige Kernen" userId="985c08d6-78b2-4458-acd2-11702bbd6ad7" providerId="ADAL" clId="{88AD911B-9C15-4AE1-A165-2E73EE8BCCDC}" dt="2023-12-13T14:40:29.426" v="0" actId="1076"/>
        <pc:sldMkLst>
          <pc:docMk/>
          <pc:sldMk cId="1609311331" sldId="338"/>
        </pc:sldMkLst>
        <pc:picChg chg="mod">
          <ac:chgData name="Info | Overijsselse Vereniging voor Krachtige Kernen" userId="985c08d6-78b2-4458-acd2-11702bbd6ad7" providerId="ADAL" clId="{88AD911B-9C15-4AE1-A165-2E73EE8BCCDC}" dt="2023-12-13T14:40:29.426" v="0" actId="1076"/>
          <ac:picMkLst>
            <pc:docMk/>
            <pc:sldMk cId="1609311331" sldId="338"/>
            <ac:picMk id="6" creationId="{DEB6264C-931E-61BB-BC66-803DC129CAC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8DDCE73-DBEB-4E40-95FB-1C0D05F9A481}" type="datetimeFigureOut">
              <a:rPr lang="nl-NL" smtClean="0"/>
              <a:pPr/>
              <a:t>13-12-2023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A11C89F-A831-304E-93F2-9B36FBE693C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327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1C89F-A831-304E-93F2-9B36FBE693CE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2980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Voorzitterschap van de avond; Eric</a:t>
            </a:r>
          </a:p>
          <a:p>
            <a:endParaRPr lang="nl-NL"/>
          </a:p>
          <a:p>
            <a:r>
              <a:rPr lang="nl-NL"/>
              <a:t>Welkom &amp; afsluiting; Henry Fox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1C89F-A831-304E-93F2-9B36FBE693CE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5392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Eric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1C89F-A831-304E-93F2-9B36FBE693CE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227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1C89F-A831-304E-93F2-9B36FBE693CE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9809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1C89F-A831-304E-93F2-9B36FBE693CE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6136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E616815-5BDD-4B81-A2DA-02602F11DF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2800" y="0"/>
            <a:ext cx="10666800" cy="636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9" name="Afgeronde rechthoek 7">
            <a:extLst>
              <a:ext uri="{FF2B5EF4-FFF2-40B4-BE49-F238E27FC236}">
                <a16:creationId xmlns:a16="http://schemas.microsoft.com/office/drawing/2014/main" id="{E90CFCD3-92D0-4D54-8630-91EA52129084}"/>
              </a:ext>
            </a:extLst>
          </p:cNvPr>
          <p:cNvSpPr/>
          <p:nvPr userDrawn="1"/>
        </p:nvSpPr>
        <p:spPr>
          <a:xfrm>
            <a:off x="-1141959" y="-1002645"/>
            <a:ext cx="2665957" cy="2246333"/>
          </a:xfrm>
          <a:prstGeom prst="roundRect">
            <a:avLst>
              <a:gd name="adj" fmla="val 54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pic>
        <p:nvPicPr>
          <p:cNvPr id="7" name="Afbeelding 13" descr="Afbeelding met tekst&#10;&#10;Automatisch gegenereerde beschrijving">
            <a:extLst>
              <a:ext uri="{FF2B5EF4-FFF2-40B4-BE49-F238E27FC236}">
                <a16:creationId xmlns:a16="http://schemas.microsoft.com/office/drawing/2014/main" id="{8CF95378-6EEE-46CF-8A40-1B585144A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019" y="211947"/>
            <a:ext cx="1081288" cy="799344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F73868-385A-4F57-B296-0C5BBD77B5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12000" y="1612800"/>
            <a:ext cx="3773984" cy="1717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484511A-B031-4551-8360-FFE94A56E0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0" y="3499200"/>
            <a:ext cx="1227600" cy="298800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A20EB5-5F9E-47DA-AD1A-D4A120243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4000" y="3693600"/>
            <a:ext cx="3761984" cy="298800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72269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js vlak rech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EA768-E4D9-4FF7-947F-7F705D35A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Afgeronde rechthoek 8">
            <a:extLst>
              <a:ext uri="{FF2B5EF4-FFF2-40B4-BE49-F238E27FC236}">
                <a16:creationId xmlns:a16="http://schemas.microsoft.com/office/drawing/2014/main" id="{883CB2B7-D29E-4D14-94FF-D679B238EE6A}"/>
              </a:ext>
            </a:extLst>
          </p:cNvPr>
          <p:cNvSpPr/>
          <p:nvPr userDrawn="1"/>
        </p:nvSpPr>
        <p:spPr>
          <a:xfrm>
            <a:off x="8726162" y="111168"/>
            <a:ext cx="3360874" cy="6635663"/>
          </a:xfrm>
          <a:prstGeom prst="roundRect">
            <a:avLst>
              <a:gd name="adj" fmla="val 2073"/>
            </a:avLst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734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js vlak rech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5">
            <a:extLst>
              <a:ext uri="{FF2B5EF4-FFF2-40B4-BE49-F238E27FC236}">
                <a16:creationId xmlns:a16="http://schemas.microsoft.com/office/drawing/2014/main" id="{3B16E3C9-58B9-4589-851A-78D682809F51}"/>
              </a:ext>
            </a:extLst>
          </p:cNvPr>
          <p:cNvSpPr/>
          <p:nvPr userDrawn="1"/>
        </p:nvSpPr>
        <p:spPr>
          <a:xfrm>
            <a:off x="6631200" y="111168"/>
            <a:ext cx="5468400" cy="6635663"/>
          </a:xfrm>
          <a:prstGeom prst="roundRect">
            <a:avLst>
              <a:gd name="adj" fmla="val 2073"/>
            </a:avLst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88180-EDDC-4873-B6F7-29C64500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00553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js vlak rech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5">
            <a:extLst>
              <a:ext uri="{FF2B5EF4-FFF2-40B4-BE49-F238E27FC236}">
                <a16:creationId xmlns:a16="http://schemas.microsoft.com/office/drawing/2014/main" id="{3B16E3C9-58B9-4589-851A-78D682809F51}"/>
              </a:ext>
            </a:extLst>
          </p:cNvPr>
          <p:cNvSpPr/>
          <p:nvPr userDrawn="1"/>
        </p:nvSpPr>
        <p:spPr>
          <a:xfrm>
            <a:off x="5001950" y="111168"/>
            <a:ext cx="7085086" cy="6635663"/>
          </a:xfrm>
          <a:prstGeom prst="roundRect">
            <a:avLst>
              <a:gd name="adj" fmla="val 2073"/>
            </a:avLst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88180-EDDC-4873-B6F7-29C64500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13744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 vlak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13">
            <a:extLst>
              <a:ext uri="{FF2B5EF4-FFF2-40B4-BE49-F238E27FC236}">
                <a16:creationId xmlns:a16="http://schemas.microsoft.com/office/drawing/2014/main" id="{996DE674-8A68-4CAA-B8BC-47E6A2E8B471}"/>
              </a:ext>
            </a:extLst>
          </p:cNvPr>
          <p:cNvSpPr/>
          <p:nvPr userDrawn="1"/>
        </p:nvSpPr>
        <p:spPr>
          <a:xfrm>
            <a:off x="154488" y="162838"/>
            <a:ext cx="6812071" cy="7152362"/>
          </a:xfrm>
          <a:prstGeom prst="roundRect">
            <a:avLst>
              <a:gd name="adj" fmla="val 207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408B88-708F-4FBF-BB58-B186C2792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4" name="Afbeelding 7">
            <a:extLst>
              <a:ext uri="{FF2B5EF4-FFF2-40B4-BE49-F238E27FC236}">
                <a16:creationId xmlns:a16="http://schemas.microsoft.com/office/drawing/2014/main" id="{6623A4AB-C545-4EBF-8A3E-36289C174E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56" y="5559938"/>
            <a:ext cx="1259571" cy="131623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2E1BC8-04B7-4A7D-BF3F-4FE4A90EBF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8075" y="2043113"/>
            <a:ext cx="4987925" cy="417036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43001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en vlak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13">
            <a:extLst>
              <a:ext uri="{FF2B5EF4-FFF2-40B4-BE49-F238E27FC236}">
                <a16:creationId xmlns:a16="http://schemas.microsoft.com/office/drawing/2014/main" id="{9426F9C1-1680-487E-A491-7AFA8FBB502D}"/>
              </a:ext>
            </a:extLst>
          </p:cNvPr>
          <p:cNvSpPr/>
          <p:nvPr userDrawn="1"/>
        </p:nvSpPr>
        <p:spPr>
          <a:xfrm>
            <a:off x="5225441" y="162838"/>
            <a:ext cx="6812071" cy="7152362"/>
          </a:xfrm>
          <a:prstGeom prst="roundRect">
            <a:avLst>
              <a:gd name="adj" fmla="val 207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C0A322-6463-4BB4-90B4-D90C0046C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919743"/>
            <a:ext cx="4003200" cy="64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14D2EB-7DE3-49D0-B6F6-3FFCB8869B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43200" y="1980000"/>
            <a:ext cx="3646800" cy="3369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92806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 vlak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3">
            <a:extLst>
              <a:ext uri="{FF2B5EF4-FFF2-40B4-BE49-F238E27FC236}">
                <a16:creationId xmlns:a16="http://schemas.microsoft.com/office/drawing/2014/main" id="{0ABB5301-4B8A-489C-9A67-129D33D7720D}"/>
              </a:ext>
            </a:extLst>
          </p:cNvPr>
          <p:cNvSpPr/>
          <p:nvPr userDrawn="1"/>
        </p:nvSpPr>
        <p:spPr>
          <a:xfrm>
            <a:off x="6096000" y="162838"/>
            <a:ext cx="5941512" cy="7152362"/>
          </a:xfrm>
          <a:prstGeom prst="roundRect">
            <a:avLst>
              <a:gd name="adj" fmla="val 207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16E69-7CAE-43B9-8486-641DE61C2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146B84-5BA6-4040-B6D8-8ADC3CD7BB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7600" y="1843200"/>
            <a:ext cx="3646800" cy="3369600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DD828A3-927B-48B4-ABBB-DF806B0A47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17200" y="1843200"/>
            <a:ext cx="3646800" cy="3369600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1983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-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A9D9-02AA-45AD-ADA4-C14A6F53B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F0C444AA-04A8-4363-9FD5-A5E1B77902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800" y="162000"/>
            <a:ext cx="5940000" cy="7153200"/>
          </a:xfrm>
          <a:prstGeom prst="roundRect">
            <a:avLst>
              <a:gd name="adj" fmla="val 3518"/>
            </a:avLst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6F295-6781-4975-9265-62A6DFDE71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8800" y="1843200"/>
            <a:ext cx="3646800" cy="3369600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82776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am en gegev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fgeronde rechthoek 3">
            <a:extLst>
              <a:ext uri="{FF2B5EF4-FFF2-40B4-BE49-F238E27FC236}">
                <a16:creationId xmlns:a16="http://schemas.microsoft.com/office/drawing/2014/main" id="{072070BE-1B8C-44A5-8BF6-6DC47845C351}"/>
              </a:ext>
            </a:extLst>
          </p:cNvPr>
          <p:cNvSpPr/>
          <p:nvPr userDrawn="1"/>
        </p:nvSpPr>
        <p:spPr>
          <a:xfrm>
            <a:off x="106469" y="3088370"/>
            <a:ext cx="11974884" cy="3663159"/>
          </a:xfrm>
          <a:prstGeom prst="roundRect">
            <a:avLst>
              <a:gd name="adj" fmla="val 2073"/>
            </a:avLst>
          </a:prstGeom>
          <a:solidFill>
            <a:schemeClr val="bg1">
              <a:lumMod val="85000"/>
              <a:alpha val="5318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" name="Afgeronde rechthoek 4">
            <a:extLst>
              <a:ext uri="{FF2B5EF4-FFF2-40B4-BE49-F238E27FC236}">
                <a16:creationId xmlns:a16="http://schemas.microsoft.com/office/drawing/2014/main" id="{FBCFB42B-DAAC-4F49-820A-8BDA6E0681C2}"/>
              </a:ext>
            </a:extLst>
          </p:cNvPr>
          <p:cNvSpPr/>
          <p:nvPr userDrawn="1"/>
        </p:nvSpPr>
        <p:spPr>
          <a:xfrm>
            <a:off x="1716066" y="1265129"/>
            <a:ext cx="6588690" cy="3434039"/>
          </a:xfrm>
          <a:prstGeom prst="roundRect">
            <a:avLst>
              <a:gd name="adj" fmla="val 207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A9C43C-E028-4F5F-827C-7E4EB1B4E4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26400" y="1670400"/>
            <a:ext cx="4978356" cy="11988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D676B6-196C-4ED7-B3B1-34046BCB72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26400" y="2790000"/>
            <a:ext cx="3646800" cy="3744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26F454B-676D-4B21-BA96-8AAA9BE9B6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25813" y="3332163"/>
            <a:ext cx="4194175" cy="1200150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CCB25B81-3BBF-45F6-8C0E-26F4882B2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72721" y="1528798"/>
            <a:ext cx="1645796" cy="1216658"/>
          </a:xfrm>
          <a:prstGeom prst="rect">
            <a:avLst/>
          </a:prstGeom>
        </p:spPr>
      </p:pic>
      <p:sp>
        <p:nvSpPr>
          <p:cNvPr id="15" name="Tekstvak 9">
            <a:extLst>
              <a:ext uri="{FF2B5EF4-FFF2-40B4-BE49-F238E27FC236}">
                <a16:creationId xmlns:a16="http://schemas.microsoft.com/office/drawing/2014/main" id="{0F65FEF3-DF87-4EDA-AB95-EA3D75CA2238}"/>
              </a:ext>
            </a:extLst>
          </p:cNvPr>
          <p:cNvSpPr txBox="1"/>
          <p:nvPr userDrawn="1"/>
        </p:nvSpPr>
        <p:spPr>
          <a:xfrm>
            <a:off x="9062581" y="3619199"/>
            <a:ext cx="3645074" cy="61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+31 548 85 33 33</a:t>
            </a:r>
          </a:p>
          <a:p>
            <a:pPr>
              <a:lnSpc>
                <a:spcPct val="150000"/>
              </a:lnSpc>
            </a:pPr>
            <a:r>
              <a:rPr lang="nl-NL" sz="12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avecodebondt.nl</a:t>
            </a:r>
            <a:endParaRPr lang="nl-NL" sz="12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6C806BBE-EBB0-4755-84B0-761E8E420F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8400" y="1389600"/>
            <a:ext cx="2037600" cy="2037600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3" name="Afbeelding 13">
            <a:extLst>
              <a:ext uri="{FF2B5EF4-FFF2-40B4-BE49-F238E27FC236}">
                <a16:creationId xmlns:a16="http://schemas.microsoft.com/office/drawing/2014/main" id="{C9E2B0CE-B8D3-45B0-AB48-833C76DA42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056" y="5559938"/>
            <a:ext cx="1259571" cy="131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10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FC1C0-AF7F-4C06-9EFA-6A786BA34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56129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83FD0-2382-5942-A2C5-1CD7E4F50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EC8693-9036-874B-B286-B5557A168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D20232-762F-3B4F-8FC2-A64C726ED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CA1C-EC6D-244F-BB94-5D1008472D01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A94E5E-F795-E241-B116-56E6D7C0A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F0C0E8-FF1B-EF40-99B8-ECB1C8F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65EC-13DB-D843-8D5A-0A6601356F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2967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 voorstellen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415C0538-6F11-4854-90D5-D9B1698994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800" y="162000"/>
            <a:ext cx="5940000" cy="7153200"/>
          </a:xfrm>
          <a:prstGeom prst="roundRect">
            <a:avLst>
              <a:gd name="adj" fmla="val 3518"/>
            </a:avLst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E83FD0-2382-5942-A2C5-1CD7E4F5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800" y="666000"/>
            <a:ext cx="5799600" cy="648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Afgeronde rechthoek 42">
            <a:extLst>
              <a:ext uri="{FF2B5EF4-FFF2-40B4-BE49-F238E27FC236}">
                <a16:creationId xmlns:a16="http://schemas.microsoft.com/office/drawing/2014/main" id="{97C7019C-12D8-4B3F-8D77-A9873026162E}"/>
              </a:ext>
            </a:extLst>
          </p:cNvPr>
          <p:cNvSpPr/>
          <p:nvPr userDrawn="1"/>
        </p:nvSpPr>
        <p:spPr>
          <a:xfrm>
            <a:off x="2999390" y="2270234"/>
            <a:ext cx="6193220" cy="2055248"/>
          </a:xfrm>
          <a:prstGeom prst="roundRect">
            <a:avLst>
              <a:gd name="adj" fmla="val 56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29A76BD-6889-4E36-9BED-7B801154F8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5200" y="2818800"/>
            <a:ext cx="4381200" cy="522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1124E91-21D5-4B30-AE7D-30A8D0ED76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65200" y="3322800"/>
            <a:ext cx="2530800" cy="3744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F393180-2D4C-4023-90BB-9E40CB1335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67200" y="2469600"/>
            <a:ext cx="1663200" cy="1663200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96587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 voorstellen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415C0538-6F11-4854-90D5-D9B1698994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800" y="162000"/>
            <a:ext cx="5940000" cy="7153200"/>
          </a:xfrm>
          <a:prstGeom prst="roundRect">
            <a:avLst>
              <a:gd name="adj" fmla="val 3518"/>
            </a:avLst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E83FD0-2382-5942-A2C5-1CD7E4F5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800" y="666000"/>
            <a:ext cx="5799600" cy="648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Afgeronde rechthoek 42">
            <a:extLst>
              <a:ext uri="{FF2B5EF4-FFF2-40B4-BE49-F238E27FC236}">
                <a16:creationId xmlns:a16="http://schemas.microsoft.com/office/drawing/2014/main" id="{97C7019C-12D8-4B3F-8D77-A9873026162E}"/>
              </a:ext>
            </a:extLst>
          </p:cNvPr>
          <p:cNvSpPr/>
          <p:nvPr userDrawn="1"/>
        </p:nvSpPr>
        <p:spPr>
          <a:xfrm>
            <a:off x="2999390" y="1702800"/>
            <a:ext cx="6193220" cy="2055248"/>
          </a:xfrm>
          <a:prstGeom prst="roundRect">
            <a:avLst>
              <a:gd name="adj" fmla="val 56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29A76BD-6889-4E36-9BED-7B801154F8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5200" y="2250000"/>
            <a:ext cx="4381200" cy="522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1124E91-21D5-4B30-AE7D-30A8D0ED76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65200" y="2754000"/>
            <a:ext cx="2530800" cy="3744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F393180-2D4C-4023-90BB-9E40CB1335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67200" y="1900800"/>
            <a:ext cx="1663200" cy="1663200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Afgeronde rechthoek 42">
            <a:extLst>
              <a:ext uri="{FF2B5EF4-FFF2-40B4-BE49-F238E27FC236}">
                <a16:creationId xmlns:a16="http://schemas.microsoft.com/office/drawing/2014/main" id="{7111EEB3-D909-4472-9CA2-813ACEADDC09}"/>
              </a:ext>
            </a:extLst>
          </p:cNvPr>
          <p:cNvSpPr/>
          <p:nvPr userDrawn="1"/>
        </p:nvSpPr>
        <p:spPr>
          <a:xfrm>
            <a:off x="2885090" y="4064400"/>
            <a:ext cx="6193220" cy="2055248"/>
          </a:xfrm>
          <a:prstGeom prst="roundRect">
            <a:avLst>
              <a:gd name="adj" fmla="val 56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0387A0C1-F9D5-4A0F-A809-21DB00CD85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50900" y="4611600"/>
            <a:ext cx="4381200" cy="522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E200088-7C62-41E2-9AF8-63FB4D799F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50900" y="5115600"/>
            <a:ext cx="2530800" cy="3744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810CBDEA-35E8-40EA-B385-448B935543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52900" y="4262400"/>
            <a:ext cx="1663200" cy="1663200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41219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6">
            <a:extLst>
              <a:ext uri="{FF2B5EF4-FFF2-40B4-BE49-F238E27FC236}">
                <a16:creationId xmlns:a16="http://schemas.microsoft.com/office/drawing/2014/main" id="{88C55BED-AFBC-4A24-84C9-516F3268E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56" y="5559938"/>
            <a:ext cx="1259571" cy="131623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E607077-2630-4975-8AE1-2F34240C8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8800" y="928800"/>
            <a:ext cx="5799600" cy="6480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2045101-148C-454E-8A1B-1177DC94D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8075" y="1924050"/>
            <a:ext cx="4883150" cy="4105275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0E39708-5143-4B18-BEB8-C92BA541E03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25600" y="2034000"/>
            <a:ext cx="6109200" cy="4971600"/>
          </a:xfrm>
          <a:prstGeom prst="roundRect">
            <a:avLst>
              <a:gd name="adj" fmla="val 2489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8283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stuk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E616815-5BDD-4B81-A2DA-02602F11DF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7200"/>
            <a:ext cx="12193200" cy="636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484511A-B031-4551-8360-FFE94A56E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266000"/>
            <a:ext cx="3117600" cy="9972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pic>
        <p:nvPicPr>
          <p:cNvPr id="18" name="Afbeelding 12">
            <a:extLst>
              <a:ext uri="{FF2B5EF4-FFF2-40B4-BE49-F238E27FC236}">
                <a16:creationId xmlns:a16="http://schemas.microsoft.com/office/drawing/2014/main" id="{AD9D892E-422A-4D85-B3CE-714D37BEA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071" y="6173373"/>
            <a:ext cx="1899858" cy="43106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A0F5A-6B28-4B07-8ACF-045809362BF9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>
            <a:off x="1832400" y="820800"/>
            <a:ext cx="4352400" cy="1717200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55827-D0CC-4EAE-B3C1-F5EA7FC9C8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7200" y="759600"/>
            <a:ext cx="831600" cy="17172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619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49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afbeelding me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F2F3A19-8DAC-4984-8D0F-E5E6CD1DE7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000" y="0"/>
            <a:ext cx="122292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12" name="Afgeronde rechthoek 2">
            <a:extLst>
              <a:ext uri="{FF2B5EF4-FFF2-40B4-BE49-F238E27FC236}">
                <a16:creationId xmlns:a16="http://schemas.microsoft.com/office/drawing/2014/main" id="{EB4E049A-6ECC-4A7C-9A7C-E2591D9AE31E}"/>
              </a:ext>
            </a:extLst>
          </p:cNvPr>
          <p:cNvSpPr/>
          <p:nvPr userDrawn="1"/>
        </p:nvSpPr>
        <p:spPr>
          <a:xfrm>
            <a:off x="4014882" y="2373807"/>
            <a:ext cx="4190495" cy="1562351"/>
          </a:xfrm>
          <a:prstGeom prst="roundRect">
            <a:avLst>
              <a:gd name="adj" fmla="val 66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BA466E5-8A03-49D2-AB2A-1989D325F3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0800" y="2656800"/>
            <a:ext cx="3891600" cy="9972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“Quote over een afbeelding die </a:t>
            </a:r>
            <a:r>
              <a:rPr lang="nl-NL" err="1"/>
              <a:t>matcht</a:t>
            </a:r>
            <a:r>
              <a:rPr lang="nl-NL"/>
              <a:t> met de presentatie”</a:t>
            </a:r>
          </a:p>
        </p:txBody>
      </p:sp>
    </p:spTree>
    <p:extLst>
      <p:ext uri="{BB962C8B-B14F-4D97-AF65-F5344CB8AC3E}">
        <p14:creationId xmlns:p14="http://schemas.microsoft.com/office/powerpoint/2010/main" val="4037111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BE070F-36B7-5A4B-A653-5BF59FED9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8800" y="928800"/>
            <a:ext cx="4003200" cy="64800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039F8DD-4F21-284E-9CCF-65D8E7FD8C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8800" y="1843200"/>
            <a:ext cx="3646800" cy="3369600"/>
          </a:xfrm>
        </p:spPr>
        <p:txBody>
          <a:bodyPr>
            <a:normAutofit/>
          </a:bodyPr>
          <a:lstStyle>
            <a:lvl1pPr marL="171450" indent="-171450" algn="l" defTabSz="914400" rtl="0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  <a:defRPr lang="nl-NL" sz="1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Click to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C61BC01-E548-4291-9A42-567934152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56" y="5559938"/>
            <a:ext cx="1259571" cy="131623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8646B45-E7E8-4401-999F-0A248FA59F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4800" y="162000"/>
            <a:ext cx="5940000" cy="7153200"/>
          </a:xfrm>
          <a:prstGeom prst="roundRect">
            <a:avLst>
              <a:gd name="adj" fmla="val 3518"/>
            </a:avLst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0771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3">
            <a:extLst>
              <a:ext uri="{FF2B5EF4-FFF2-40B4-BE49-F238E27FC236}">
                <a16:creationId xmlns:a16="http://schemas.microsoft.com/office/drawing/2014/main" id="{9465CE5E-0743-4093-9EEF-255F5784A30A}"/>
              </a:ext>
            </a:extLst>
          </p:cNvPr>
          <p:cNvSpPr/>
          <p:nvPr userDrawn="1"/>
        </p:nvSpPr>
        <p:spPr>
          <a:xfrm>
            <a:off x="162837" y="162838"/>
            <a:ext cx="5933163" cy="7152362"/>
          </a:xfrm>
          <a:prstGeom prst="roundRect">
            <a:avLst>
              <a:gd name="adj" fmla="val 207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pic>
        <p:nvPicPr>
          <p:cNvPr id="4" name="Afbeelding 7">
            <a:extLst>
              <a:ext uri="{FF2B5EF4-FFF2-40B4-BE49-F238E27FC236}">
                <a16:creationId xmlns:a16="http://schemas.microsoft.com/office/drawing/2014/main" id="{B6816045-5EFD-426D-8F70-D6C36FE4A0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56" y="5559938"/>
            <a:ext cx="1259571" cy="131623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27826A-CC0D-4B0F-93B2-2709AE730A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8800" y="928800"/>
            <a:ext cx="5799600" cy="6480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59DE45-8EAC-4954-A320-6506244D75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8075" y="1952625"/>
            <a:ext cx="4241800" cy="3606800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12430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4F2CC9-218A-9A42-975D-A7CE0D0E4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800" y="919743"/>
            <a:ext cx="10515600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DA6438-6953-AF44-9192-B9FAE5354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800" y="1838325"/>
            <a:ext cx="10515600" cy="4338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Level 1</a:t>
            </a:r>
          </a:p>
          <a:p>
            <a:pPr lvl="0"/>
            <a:endParaRPr lang="nl-NL"/>
          </a:p>
          <a:p>
            <a:pPr lvl="0"/>
            <a:endParaRPr lang="nl-NL"/>
          </a:p>
        </p:txBody>
      </p:sp>
      <p:pic>
        <p:nvPicPr>
          <p:cNvPr id="7" name="Afbeelding 15">
            <a:extLst>
              <a:ext uri="{FF2B5EF4-FFF2-40B4-BE49-F238E27FC236}">
                <a16:creationId xmlns:a16="http://schemas.microsoft.com/office/drawing/2014/main" id="{DCB237FB-D1E3-4FDA-98B8-C63BE476ED6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6056" y="5559938"/>
            <a:ext cx="1259571" cy="1316230"/>
          </a:xfrm>
          <a:prstGeom prst="rect">
            <a:avLst/>
          </a:prstGeom>
        </p:spPr>
      </p:pic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B224260C-50E2-4768-A073-C7A79B3EC372}"/>
              </a:ext>
            </a:extLst>
          </p:cNvPr>
          <p:cNvSpPr txBox="1">
            <a:spLocks/>
          </p:cNvSpPr>
          <p:nvPr userDrawn="1"/>
        </p:nvSpPr>
        <p:spPr>
          <a:xfrm>
            <a:off x="1522800" y="0"/>
            <a:ext cx="10666800" cy="636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NL" sz="16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1450" indent="-1714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nl-NL" sz="16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" indent="-1714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nl-NL" sz="16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" indent="-1714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nl-NL" sz="16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1450" indent="-1714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nl-NL" sz="16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029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60" r:id="rId3"/>
    <p:sldLayoutId id="2147483652" r:id="rId4"/>
    <p:sldLayoutId id="2147483661" r:id="rId5"/>
    <p:sldLayoutId id="2147483667" r:id="rId6"/>
    <p:sldLayoutId id="2147483653" r:id="rId7"/>
    <p:sldLayoutId id="2147483649" r:id="rId8"/>
    <p:sldLayoutId id="2147483668" r:id="rId9"/>
    <p:sldLayoutId id="2147483669" r:id="rId10"/>
    <p:sldLayoutId id="2147483671" r:id="rId11"/>
    <p:sldLayoutId id="2147483672" r:id="rId12"/>
    <p:sldLayoutId id="2147483673" r:id="rId13"/>
    <p:sldLayoutId id="2147483674" r:id="rId14"/>
    <p:sldLayoutId id="2147483670" r:id="rId15"/>
    <p:sldLayoutId id="2147483675" r:id="rId16"/>
    <p:sldLayoutId id="2147483676" r:id="rId17"/>
    <p:sldLayoutId id="2147483666" r:id="rId18"/>
    <p:sldLayoutId id="214748367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lang="nl-NL" sz="1600" b="1" i="0" kern="1200" dirty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72800" indent="-1728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lang="nl-NL" sz="1600" b="1" i="0" kern="1200" dirty="0" smtClean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" indent="-17145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lang="nl-NL" sz="1600" b="1" i="0" kern="1200" dirty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" indent="-17145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lang="nl-NL" sz="1600" b="1" i="0" kern="1200" dirty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1450" indent="-17145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lang="nl-NL" sz="1600" b="1" i="0" kern="1200" dirty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72800" indent="-1728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6" descr="Afbeelding met boom, buiten, gras, rivier&#10;&#10;Automatisch gegenereerde beschrijving">
            <a:extLst>
              <a:ext uri="{FF2B5EF4-FFF2-40B4-BE49-F238E27FC236}">
                <a16:creationId xmlns:a16="http://schemas.microsoft.com/office/drawing/2014/main" id="{7BEED481-200A-4A60-8CBE-F2D28C693B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10668000" cy="6363222"/>
          </a:xfrm>
          <a:prstGeom prst="rect">
            <a:avLst/>
          </a:prstGeom>
        </p:spPr>
      </p:pic>
      <p:sp>
        <p:nvSpPr>
          <p:cNvPr id="6" name="Afgeronde rechthoek 4">
            <a:extLst>
              <a:ext uri="{FF2B5EF4-FFF2-40B4-BE49-F238E27FC236}">
                <a16:creationId xmlns:a16="http://schemas.microsoft.com/office/drawing/2014/main" id="{D27B2F6E-D4F8-4C1C-9D32-1650F8D151BB}"/>
              </a:ext>
            </a:extLst>
          </p:cNvPr>
          <p:cNvSpPr/>
          <p:nvPr/>
        </p:nvSpPr>
        <p:spPr>
          <a:xfrm>
            <a:off x="-1046969" y="-225467"/>
            <a:ext cx="6756205" cy="4453001"/>
          </a:xfrm>
          <a:prstGeom prst="roundRect">
            <a:avLst>
              <a:gd name="adj" fmla="val 549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sp>
        <p:nvSpPr>
          <p:cNvPr id="3" name="shpTitle">
            <a:extLst>
              <a:ext uri="{FF2B5EF4-FFF2-40B4-BE49-F238E27FC236}">
                <a16:creationId xmlns:a16="http://schemas.microsoft.com/office/drawing/2014/main" id="{8EA70814-E9A6-40C7-9D18-E374A46343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441789" y="1681102"/>
            <a:ext cx="6246015" cy="1730867"/>
          </a:xfrm>
        </p:spPr>
        <p:txBody>
          <a:bodyPr>
            <a:normAutofit/>
          </a:bodyPr>
          <a:lstStyle/>
          <a:p>
            <a:r>
              <a:rPr lang="nl-NL" sz="3200" dirty="0"/>
              <a:t>OVKK  </a:t>
            </a:r>
            <a:r>
              <a:rPr lang="nl-NL" sz="2400" dirty="0"/>
              <a:t>algemene ledenvergadering</a:t>
            </a:r>
          </a:p>
          <a:p>
            <a:endParaRPr lang="nl-NL" sz="1600" dirty="0"/>
          </a:p>
          <a:p>
            <a:r>
              <a:rPr lang="nl-NL" sz="1600" dirty="0"/>
              <a:t>28 november 2023</a:t>
            </a:r>
            <a:br>
              <a:rPr lang="nl-NL" sz="1600" dirty="0"/>
            </a:br>
            <a:r>
              <a:rPr lang="nl-NL" sz="1600" dirty="0" err="1"/>
              <a:t>Marienheem</a:t>
            </a:r>
            <a:endParaRPr lang="nl-NL" sz="1600" dirty="0"/>
          </a:p>
        </p:txBody>
      </p:sp>
      <p:sp>
        <p:nvSpPr>
          <p:cNvPr id="7" name="Afgeronde rechthoek 7">
            <a:extLst>
              <a:ext uri="{FF2B5EF4-FFF2-40B4-BE49-F238E27FC236}">
                <a16:creationId xmlns:a16="http://schemas.microsoft.com/office/drawing/2014/main" id="{A87A8756-AAE3-40B8-8A9B-FD8DC88A4F39}"/>
              </a:ext>
            </a:extLst>
          </p:cNvPr>
          <p:cNvSpPr/>
          <p:nvPr/>
        </p:nvSpPr>
        <p:spPr>
          <a:xfrm>
            <a:off x="-1141959" y="-1002645"/>
            <a:ext cx="2665957" cy="2246333"/>
          </a:xfrm>
          <a:prstGeom prst="roundRect">
            <a:avLst>
              <a:gd name="adj" fmla="val 54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pic>
        <p:nvPicPr>
          <p:cNvPr id="8" name="Afbeelding 13" descr="Afbeelding met tekst&#10;&#10;Automatisch gegenereerde beschrijving">
            <a:extLst>
              <a:ext uri="{FF2B5EF4-FFF2-40B4-BE49-F238E27FC236}">
                <a16:creationId xmlns:a16="http://schemas.microsoft.com/office/drawing/2014/main" id="{CFA91B54-14C5-4768-B901-9129E0F06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19" y="211947"/>
            <a:ext cx="1081288" cy="799344"/>
          </a:xfrm>
          <a:prstGeom prst="rect">
            <a:avLst/>
          </a:prstGeom>
        </p:spPr>
      </p:pic>
      <p:pic>
        <p:nvPicPr>
          <p:cNvPr id="10" name="Afbeelding 14">
            <a:extLst>
              <a:ext uri="{FF2B5EF4-FFF2-40B4-BE49-F238E27FC236}">
                <a16:creationId xmlns:a16="http://schemas.microsoft.com/office/drawing/2014/main" id="{7D8D98B0-F091-4427-8C10-201DFF6A26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071" y="6173373"/>
            <a:ext cx="1899858" cy="43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0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7BFB3-47FC-980D-B6E8-235C59055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8799" y="276725"/>
            <a:ext cx="5354631" cy="1902803"/>
          </a:xfrm>
        </p:spPr>
        <p:txBody>
          <a:bodyPr/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5BC5F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Hoe krijgen mensen een stem in een gebiedsproces? 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D0FEB95-C4D3-78BB-025A-5616FD9668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1305" y="3428999"/>
            <a:ext cx="6389676" cy="2508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dirty="0">
                <a:solidFill>
                  <a:schemeClr val="accent6"/>
                </a:solidFill>
              </a:rPr>
              <a:t>1  Gebied betrekken bij de opgaven</a:t>
            </a:r>
          </a:p>
          <a:p>
            <a:pPr marL="0" indent="0">
              <a:buNone/>
            </a:pPr>
            <a:r>
              <a:rPr lang="nl-NL" sz="2800" dirty="0">
                <a:solidFill>
                  <a:schemeClr val="accent6"/>
                </a:solidFill>
              </a:rPr>
              <a:t>2  Wees transparant</a:t>
            </a:r>
          </a:p>
          <a:p>
            <a:pPr marL="0" indent="0">
              <a:buNone/>
            </a:pPr>
            <a:r>
              <a:rPr lang="nl-NL" sz="2800" dirty="0">
                <a:solidFill>
                  <a:schemeClr val="accent6"/>
                </a:solidFill>
              </a:rPr>
              <a:t>3  Werk aan wederzijds vertrouwen</a:t>
            </a:r>
          </a:p>
          <a:p>
            <a:endParaRPr lang="nl-NL" dirty="0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38CFFFE0-50D6-4358-C3E2-10B26E9790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5" r="45"/>
          <a:stretch>
            <a:fillRect/>
          </a:stretch>
        </p:blipFill>
        <p:spPr>
          <a:xfrm>
            <a:off x="7851470" y="-1814704"/>
            <a:ext cx="9866788" cy="10667673"/>
          </a:xfrm>
          <a:prstGeom prst="rect">
            <a:avLst/>
          </a:prstGeom>
        </p:spPr>
      </p:pic>
      <p:pic>
        <p:nvPicPr>
          <p:cNvPr id="1028" name="Picture 4" descr="Overleg - Wikipedia">
            <a:extLst>
              <a:ext uri="{FF2B5EF4-FFF2-40B4-BE49-F238E27FC236}">
                <a16:creationId xmlns:a16="http://schemas.microsoft.com/office/drawing/2014/main" id="{8A6D9F3F-4720-13C7-D335-1D554C033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519" y="276726"/>
            <a:ext cx="4571999" cy="331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130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4DE15F3-B685-FEE5-28AE-11CC915697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8799" y="928800"/>
            <a:ext cx="5497483" cy="648000"/>
          </a:xfrm>
        </p:spPr>
        <p:txBody>
          <a:bodyPr anchor="b">
            <a:normAutofit fontScale="90000"/>
          </a:bodyPr>
          <a:lstStyle/>
          <a:p>
            <a:r>
              <a:rPr lang="nl-NL" sz="3300" dirty="0"/>
              <a:t>Hoe krijgen mensen een stem in een gebiedsproces?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F1650D-8CD3-A96D-CF94-6B52EBE58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8799" y="1777429"/>
            <a:ext cx="5867353" cy="467474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accent6"/>
                </a:solidFill>
              </a:rPr>
              <a:t> </a:t>
            </a:r>
            <a:r>
              <a:rPr lang="nl-NL" sz="2400" u="sng" dirty="0">
                <a:solidFill>
                  <a:schemeClr val="accent6"/>
                </a:solidFill>
              </a:rPr>
              <a:t>Gebied betrekken bij de opgaven.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sz="1800" dirty="0">
                <a:solidFill>
                  <a:schemeClr val="accent6"/>
                </a:solidFill>
              </a:rPr>
              <a:t> Erkennen van de opgaven is essentieel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sz="1800" dirty="0">
                <a:solidFill>
                  <a:schemeClr val="accent6"/>
                </a:solidFill>
              </a:rPr>
              <a:t> Omgeving vanaf begin aan tafel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sz="1800" dirty="0">
                <a:solidFill>
                  <a:schemeClr val="accent6"/>
                </a:solidFill>
              </a:rPr>
              <a:t> Werken aan goede verhoudingen tussen partijen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sz="1800" dirty="0">
                <a:solidFill>
                  <a:schemeClr val="accent6"/>
                </a:solidFill>
              </a:rPr>
              <a:t> Indien nodig eerst verkenning over wat nodig is</a:t>
            </a:r>
            <a:r>
              <a:rPr lang="nl-NL" dirty="0">
                <a:solidFill>
                  <a:schemeClr val="accent6"/>
                </a:solidFill>
              </a:rPr>
              <a:t>.</a:t>
            </a:r>
          </a:p>
          <a:p>
            <a:pPr marL="0" indent="0">
              <a:spcAft>
                <a:spcPts val="600"/>
              </a:spcAft>
              <a:buNone/>
            </a:pPr>
            <a:endParaRPr lang="nl-NL" dirty="0">
              <a:solidFill>
                <a:schemeClr val="accent6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endParaRPr lang="nl-NL" dirty="0">
              <a:solidFill>
                <a:schemeClr val="accent6"/>
              </a:solidFill>
            </a:endParaRPr>
          </a:p>
        </p:txBody>
      </p:sp>
      <p:pic>
        <p:nvPicPr>
          <p:cNvPr id="5" name="Afbeelding 4" descr="Afbeelding met boom, gras, buiten, park&#10;&#10;Automatisch gegenereerde beschrijving">
            <a:extLst>
              <a:ext uri="{FF2B5EF4-FFF2-40B4-BE49-F238E27FC236}">
                <a16:creationId xmlns:a16="http://schemas.microsoft.com/office/drawing/2014/main" id="{BD2CC610-CEDD-CF23-D0A0-2DF75E6BF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56" r="17322" b="2"/>
          <a:stretch/>
        </p:blipFill>
        <p:spPr>
          <a:xfrm>
            <a:off x="7253556" y="0"/>
            <a:ext cx="4863438" cy="6711593"/>
          </a:xfrm>
          <a:prstGeom prst="roundRect">
            <a:avLst>
              <a:gd name="adj" fmla="val 3518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2931493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1251B3-025E-D01B-9C1B-1637B120D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8799" y="890337"/>
            <a:ext cx="5400285" cy="686463"/>
          </a:xfrm>
        </p:spPr>
        <p:txBody>
          <a:bodyPr/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5BC5F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Hoe krijgen mensen een stem in een gebiedsproces? </a:t>
            </a:r>
            <a:endParaRPr lang="nl-NL" sz="36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743048C-8A89-9725-B93F-8A36759FC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8799" y="1828800"/>
            <a:ext cx="5267937" cy="3384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nl-NL" sz="2400" u="sng" dirty="0">
                <a:solidFill>
                  <a:schemeClr val="accent6"/>
                </a:solidFill>
              </a:rPr>
              <a:t>Wees transparant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accent6"/>
                </a:solidFill>
              </a:rPr>
              <a:t> </a:t>
            </a:r>
            <a:r>
              <a:rPr lang="nl-NL" sz="1800" dirty="0">
                <a:solidFill>
                  <a:schemeClr val="accent6"/>
                </a:solidFill>
              </a:rPr>
              <a:t>Zorg voor goede documentatie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solidFill>
                  <a:schemeClr val="accent6"/>
                </a:solidFill>
              </a:rPr>
              <a:t> Geef de omgeving alle informatie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solidFill>
                  <a:schemeClr val="accent6"/>
                </a:solidFill>
              </a:rPr>
              <a:t> Geef de omgeving een plek in de</a:t>
            </a:r>
            <a:br>
              <a:rPr lang="nl-NL" sz="1800" dirty="0">
                <a:solidFill>
                  <a:schemeClr val="accent6"/>
                </a:solidFill>
              </a:rPr>
            </a:br>
            <a:r>
              <a:rPr lang="nl-NL" sz="1800" dirty="0">
                <a:solidFill>
                  <a:schemeClr val="accent6"/>
                </a:solidFill>
              </a:rPr>
              <a:t> werkgroepen</a:t>
            </a:r>
          </a:p>
          <a:p>
            <a:pPr>
              <a:buFont typeface="Wingdings" panose="05000000000000000000" pitchFamily="2" charset="2"/>
              <a:buChar char="ü"/>
            </a:pPr>
            <a:endParaRPr lang="nl-NL" sz="1800" dirty="0">
              <a:solidFill>
                <a:schemeClr val="accent6"/>
              </a:solidFill>
            </a:endParaRPr>
          </a:p>
        </p:txBody>
      </p:sp>
      <p:pic>
        <p:nvPicPr>
          <p:cNvPr id="6" name="Tijdelijke aanduiding voor afbeelding 5" descr="Afbeelding met gras, buitenshuis, boom, hemel">
            <a:extLst>
              <a:ext uri="{FF2B5EF4-FFF2-40B4-BE49-F238E27FC236}">
                <a16:creationId xmlns:a16="http://schemas.microsoft.com/office/drawing/2014/main" id="{DEB6264C-931E-61BB-BC66-803DC129CA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8858" r="18858"/>
          <a:stretch>
            <a:fillRect/>
          </a:stretch>
        </p:blipFill>
        <p:spPr>
          <a:xfrm>
            <a:off x="7050506" y="0"/>
            <a:ext cx="5141494" cy="6819869"/>
          </a:xfrm>
        </p:spPr>
      </p:pic>
    </p:spTree>
    <p:extLst>
      <p:ext uri="{BB962C8B-B14F-4D97-AF65-F5344CB8AC3E}">
        <p14:creationId xmlns:p14="http://schemas.microsoft.com/office/powerpoint/2010/main" val="1609311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24E4C-C50C-5091-3DC3-898E020A9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8798" y="469232"/>
            <a:ext cx="5508569" cy="1059442"/>
          </a:xfrm>
        </p:spPr>
        <p:txBody>
          <a:bodyPr/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5BC5F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Hoe krijgen mensen een stem in een gebiedsproces? </a:t>
            </a:r>
            <a:endParaRPr lang="nl-NL" dirty="0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D611E834-6855-5E05-B309-11B2720904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2318" r="22318"/>
          <a:stretch/>
        </p:blipFill>
        <p:spPr>
          <a:xfrm>
            <a:off x="7080002" y="264851"/>
            <a:ext cx="4975640" cy="6526297"/>
          </a:xfrm>
        </p:spPr>
      </p:pic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2DF91D14-F298-3F5B-165B-758E55747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8075" y="1925638"/>
            <a:ext cx="5364163" cy="40781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accent6"/>
                </a:solidFill>
              </a:rPr>
              <a:t> </a:t>
            </a:r>
            <a:r>
              <a:rPr lang="nl-NL" sz="2400" u="sng" dirty="0">
                <a:solidFill>
                  <a:schemeClr val="accent6"/>
                </a:solidFill>
              </a:rPr>
              <a:t>Werk aan wederzijds vertrouwen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nl-NL" sz="1900" dirty="0">
                <a:solidFill>
                  <a:schemeClr val="accent6"/>
                </a:solidFill>
              </a:rPr>
              <a:t> Zorg voor gedragen projectleider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nl-NL" sz="1900" dirty="0">
                <a:solidFill>
                  <a:schemeClr val="accent6"/>
                </a:solidFill>
              </a:rPr>
              <a:t> Wees makkelijk benaderbaar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nl-NL" sz="1900" dirty="0">
                <a:solidFill>
                  <a:schemeClr val="accent6"/>
                </a:solidFill>
              </a:rPr>
              <a:t> Indien nodig vertrouwenspersoon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nl-NL" sz="1900" dirty="0">
                <a:solidFill>
                  <a:schemeClr val="accent6"/>
                </a:solidFill>
              </a:rPr>
              <a:t> Maak onderscheid tussen algemeen en</a:t>
            </a:r>
            <a:br>
              <a:rPr lang="nl-NL" sz="1900" dirty="0">
                <a:solidFill>
                  <a:schemeClr val="accent6"/>
                </a:solidFill>
              </a:rPr>
            </a:br>
            <a:r>
              <a:rPr lang="nl-NL" sz="1900" dirty="0">
                <a:solidFill>
                  <a:schemeClr val="accent6"/>
                </a:solidFill>
              </a:rPr>
              <a:t> persoonlijk belang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nl-NL" sz="1900" dirty="0">
                <a:solidFill>
                  <a:schemeClr val="accent6"/>
                </a:solidFill>
              </a:rPr>
              <a:t> Voer het gesprek op inhoud</a:t>
            </a:r>
            <a:endParaRPr lang="nl-NL" dirty="0">
              <a:solidFill>
                <a:schemeClr val="accent6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endParaRPr lang="nl-NL" dirty="0">
              <a:solidFill>
                <a:schemeClr val="accent6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endParaRPr lang="nl-NL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291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uil, vogel, roofvogel, buiten&#10;&#10;Automatisch gegenereerde beschrijving">
            <a:extLst>
              <a:ext uri="{FF2B5EF4-FFF2-40B4-BE49-F238E27FC236}">
                <a16:creationId xmlns:a16="http://schemas.microsoft.com/office/drawing/2014/main" id="{C2C52806-09B6-B645-2D08-F1B4E5FF2C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3" b="12693"/>
          <a:stretch/>
        </p:blipFill>
        <p:spPr>
          <a:xfrm>
            <a:off x="1378971" y="0"/>
            <a:ext cx="10666800" cy="636479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D587520-06DE-A69F-033F-8E02667A2D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12000" y="1612800"/>
            <a:ext cx="3773984" cy="17172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                      Vragen?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ADD40FF-872E-43EC-40AD-A008B9B567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flipH="1">
            <a:off x="1478281" y="3499200"/>
            <a:ext cx="45719" cy="298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7C5FB33-283C-B02E-A4A3-F229AE4184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1478281" y="3693600"/>
            <a:ext cx="45719" cy="298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jdelijke aanduiding voor afbeelding 3">
            <a:extLst>
              <a:ext uri="{FF2B5EF4-FFF2-40B4-BE49-F238E27FC236}">
                <a16:creationId xmlns:a16="http://schemas.microsoft.com/office/drawing/2014/main" id="{FF64732E-5988-5A63-59B9-13E0076D0232}"/>
              </a:ext>
            </a:extLst>
          </p:cNvPr>
          <p:cNvSpPr txBox="1">
            <a:spLocks/>
          </p:cNvSpPr>
          <p:nvPr/>
        </p:nvSpPr>
        <p:spPr>
          <a:xfrm>
            <a:off x="6096000" y="174032"/>
            <a:ext cx="5940000" cy="7153200"/>
          </a:xfrm>
          <a:prstGeom prst="roundRect">
            <a:avLst>
              <a:gd name="adj" fmla="val 3518"/>
            </a:avLst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NL" sz="16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2800" indent="-1728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nl-NL" sz="1600" b="1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" indent="-17145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nl-NL" sz="16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" indent="-17145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nl-NL" sz="16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1450" indent="-17145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nl-NL" sz="16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2800" indent="-1728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6744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oom, buiten, plant&#10;&#10;Automatisch gegenereerde beschrijving">
            <a:extLst>
              <a:ext uri="{FF2B5EF4-FFF2-40B4-BE49-F238E27FC236}">
                <a16:creationId xmlns:a16="http://schemas.microsoft.com/office/drawing/2014/main" id="{92E5F72E-4AC7-4388-AB7D-ED6E7304F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166"/>
          <a:stretch/>
        </p:blipFill>
        <p:spPr>
          <a:xfrm rot="5400000">
            <a:off x="5497011" y="1800965"/>
            <a:ext cx="5965144" cy="6595251"/>
          </a:xfrm>
          <a:prstGeom prst="roundRect">
            <a:avLst/>
          </a:prstGeom>
        </p:spPr>
      </p:pic>
      <p:sp>
        <p:nvSpPr>
          <p:cNvPr id="7" name="Afgeronde rechthoek 7">
            <a:extLst>
              <a:ext uri="{FF2B5EF4-FFF2-40B4-BE49-F238E27FC236}">
                <a16:creationId xmlns:a16="http://schemas.microsoft.com/office/drawing/2014/main" id="{9769B1C1-7EF7-4650-ABA9-28BE0B9317B8}"/>
              </a:ext>
            </a:extLst>
          </p:cNvPr>
          <p:cNvSpPr/>
          <p:nvPr/>
        </p:nvSpPr>
        <p:spPr>
          <a:xfrm>
            <a:off x="414791" y="161656"/>
            <a:ext cx="6108526" cy="7152362"/>
          </a:xfrm>
          <a:prstGeom prst="roundRect">
            <a:avLst>
              <a:gd name="adj" fmla="val 2073"/>
            </a:avLst>
          </a:prstGeom>
          <a:solidFill>
            <a:srgbClr val="004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2AE4C9-28D8-4EF1-AEEC-F25DD22DF5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3D301-BC9A-44D2-BAEB-FCA39FF310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2124" y="2250040"/>
            <a:ext cx="5480615" cy="3968013"/>
          </a:xfrm>
        </p:spPr>
        <p:txBody>
          <a:bodyPr>
            <a:normAutofit/>
          </a:bodyPr>
          <a:lstStyle/>
          <a:p>
            <a:r>
              <a:rPr lang="nl-NL" dirty="0"/>
              <a:t>Even voorstellen</a:t>
            </a:r>
          </a:p>
          <a:p>
            <a:r>
              <a:rPr lang="nl-NL" dirty="0"/>
              <a:t>Wie is Aveco de Bondt</a:t>
            </a:r>
          </a:p>
          <a:p>
            <a:r>
              <a:rPr lang="nl-NL" dirty="0"/>
              <a:t>Wat doet Aveco de Bondt allemaal</a:t>
            </a:r>
          </a:p>
          <a:p>
            <a:r>
              <a:rPr lang="nl-NL" dirty="0"/>
              <a:t>Integrale Gebiedsprocessen in het landelijk gebied</a:t>
            </a:r>
          </a:p>
          <a:p>
            <a:r>
              <a:rPr lang="nl-NL" dirty="0"/>
              <a:t>Hoe geven we de  mensen een stem?</a:t>
            </a:r>
          </a:p>
          <a:p>
            <a:pPr marL="0" lvl="2" indent="0">
              <a:buNone/>
            </a:pPr>
            <a:r>
              <a:rPr lang="nl-NL" dirty="0"/>
              <a:t>    	- Betrek het gebied bij de opgaven</a:t>
            </a:r>
            <a:br>
              <a:rPr lang="nl-NL" dirty="0"/>
            </a:br>
            <a:r>
              <a:rPr lang="nl-NL" dirty="0"/>
              <a:t>  	- Wees transparant</a:t>
            </a:r>
            <a:br>
              <a:rPr lang="nl-NL" dirty="0"/>
            </a:br>
            <a:r>
              <a:rPr lang="nl-NL" dirty="0"/>
              <a:t>  	- Werk aan wederzijds vertrouwen</a:t>
            </a:r>
          </a:p>
          <a:p>
            <a:r>
              <a:rPr lang="nl-NL" dirty="0"/>
              <a:t>Wat kunnen dorpsraden hierin betekenen?</a:t>
            </a:r>
          </a:p>
          <a:p>
            <a:r>
              <a:rPr lang="nl-NL" dirty="0"/>
              <a:t>Vragen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8" name="Afbeelding 6">
            <a:extLst>
              <a:ext uri="{FF2B5EF4-FFF2-40B4-BE49-F238E27FC236}">
                <a16:creationId xmlns:a16="http://schemas.microsoft.com/office/drawing/2014/main" id="{FCCB7FC3-B27E-43A0-B922-2A7B9D9CD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56" y="5559938"/>
            <a:ext cx="1259571" cy="131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56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8987C9-B998-B656-21C3-8CE6C22FE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8800" y="928800"/>
            <a:ext cx="4003200" cy="648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/>
            <a:r>
              <a:rPr lang="nl-NL" sz="3300" b="1" i="0" kern="1200">
                <a:latin typeface="Arial" panose="020B0604020202020204" pitchFamily="34" charset="0"/>
                <a:ea typeface="+mj-ea"/>
                <a:cs typeface="+mj-cs"/>
              </a:rPr>
              <a:t>Even voorstellen…</a:t>
            </a: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41518576-0DFB-41AC-A470-6E683B8E81BF}"/>
              </a:ext>
            </a:extLst>
          </p:cNvPr>
          <p:cNvSpPr/>
          <p:nvPr/>
        </p:nvSpPr>
        <p:spPr>
          <a:xfrm>
            <a:off x="1221815" y="1843200"/>
            <a:ext cx="5867354" cy="440348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10000"/>
          </a:bodyPr>
          <a:lstStyle/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nl-N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 Kleissen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Adviseur landelijk gebied Aveco de Bondt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Boer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Voormalig wethouder / Bestuurlijk trekker </a:t>
            </a:r>
            <a:b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drie N2000 gebieden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Betrokken bij: </a:t>
            </a:r>
            <a:b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Wierdens Veld, Sallandse Heuvelrug West, diverse</a:t>
            </a:r>
            <a:b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bedrijfsnatuurplannen, De Land Bouwers, </a:t>
            </a:r>
            <a:b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VAB-beleid provincie Overijssel, </a:t>
            </a: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Stouwewind</a:t>
            </a:r>
            <a:r>
              <a:rPr lang="nl-NL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</a:t>
            </a:r>
            <a:endParaRPr lang="nl-NL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b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nl-NL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D144DA52-E858-4CE5-9D9E-4163FAFA6B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9" r="24140" b="1"/>
          <a:stretch/>
        </p:blipFill>
        <p:spPr bwMode="auto">
          <a:xfrm>
            <a:off x="8079384" y="2254327"/>
            <a:ext cx="2890801" cy="3581231"/>
          </a:xfrm>
          <a:prstGeom prst="roundRect">
            <a:avLst>
              <a:gd name="adj" fmla="val 25861"/>
            </a:avLst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9163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FC60213-4D7B-1C8C-64FC-2BECA008C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675" y="928800"/>
            <a:ext cx="4465472" cy="1754326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nl-NL" sz="2800" dirty="0"/>
              <a:t>Wie is Aveco de Bondt?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4883967-D620-25B8-3A2E-8F554ACDA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5380" y="4109663"/>
            <a:ext cx="4541176" cy="220894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nl-NL" sz="1200" dirty="0"/>
              <a:t>  Diverse zorg</a:t>
            </a:r>
          </a:p>
          <a:p>
            <a:pPr>
              <a:lnSpc>
                <a:spcPct val="14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nl-NL" sz="1200" dirty="0"/>
              <a:t>Onvrede over N</a:t>
            </a:r>
          </a:p>
          <a:p>
            <a:pPr marL="0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nl-NL" sz="1200" dirty="0"/>
              <a:t>es</a:t>
            </a:r>
          </a:p>
          <a:p>
            <a:pPr>
              <a:lnSpc>
                <a:spcPct val="140000"/>
              </a:lnSpc>
              <a:spcAft>
                <a:spcPts val="600"/>
              </a:spcAft>
            </a:pPr>
            <a:r>
              <a:rPr lang="nl-NL" sz="1200" dirty="0"/>
              <a:t>Zorgen over de impact van de maatschappelijke opgaven</a:t>
            </a:r>
          </a:p>
          <a:p>
            <a:pPr>
              <a:lnSpc>
                <a:spcPct val="140000"/>
              </a:lnSpc>
              <a:spcAft>
                <a:spcPts val="600"/>
              </a:spcAft>
            </a:pPr>
            <a:r>
              <a:rPr lang="nl-NL" sz="1200" dirty="0"/>
              <a:t>Gevoel dat anderen de toekomst van het gebied bepalen</a:t>
            </a:r>
          </a:p>
          <a:p>
            <a:pPr>
              <a:lnSpc>
                <a:spcPct val="140000"/>
              </a:lnSpc>
              <a:spcAft>
                <a:spcPts val="600"/>
              </a:spcAft>
            </a:pPr>
            <a:r>
              <a:rPr lang="nl-NL" sz="1200" dirty="0"/>
              <a:t>Zorgen over bedrijfseconomische perspectief</a:t>
            </a:r>
          </a:p>
          <a:p>
            <a:pPr>
              <a:lnSpc>
                <a:spcPct val="140000"/>
              </a:lnSpc>
              <a:spcAft>
                <a:spcPts val="600"/>
              </a:spcAft>
            </a:pPr>
            <a:r>
              <a:rPr lang="nl-NL" sz="1200" dirty="0"/>
              <a:t>Zorgen over sociaalmaatschappelijk perspectief</a:t>
            </a:r>
          </a:p>
          <a:p>
            <a:pPr>
              <a:lnSpc>
                <a:spcPct val="140000"/>
              </a:lnSpc>
              <a:spcAft>
                <a:spcPts val="600"/>
              </a:spcAft>
            </a:pPr>
            <a:endParaRPr lang="nl-NL" sz="1200" dirty="0"/>
          </a:p>
        </p:txBody>
      </p:sp>
      <p:pic>
        <p:nvPicPr>
          <p:cNvPr id="1026" name="Picture 2" descr="Foto">
            <a:extLst>
              <a:ext uri="{FF2B5EF4-FFF2-40B4-BE49-F238E27FC236}">
                <a16:creationId xmlns:a16="http://schemas.microsoft.com/office/drawing/2014/main" id="{BF3E4030-81DB-9E3A-BA0C-96ABF89BB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4" r="-1" b="572"/>
          <a:stretch/>
        </p:blipFill>
        <p:spPr bwMode="auto">
          <a:xfrm>
            <a:off x="6122378" y="195210"/>
            <a:ext cx="5912422" cy="7119990"/>
          </a:xfrm>
          <a:prstGeom prst="roundRect">
            <a:avLst>
              <a:gd name="adj" fmla="val 351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21837FA-645F-5FBC-70E2-90319CA88ACA}"/>
              </a:ext>
            </a:extLst>
          </p:cNvPr>
          <p:cNvSpPr txBox="1"/>
          <p:nvPr/>
        </p:nvSpPr>
        <p:spPr>
          <a:xfrm>
            <a:off x="924675" y="3057436"/>
            <a:ext cx="454117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0" i="0" dirty="0">
                <a:solidFill>
                  <a:srgbClr val="00497C"/>
                </a:solidFill>
                <a:effectLst/>
                <a:latin typeface="Roboto" panose="02000000000000000000" pitchFamily="2" charset="0"/>
              </a:rPr>
              <a:t>Een onafhankelijk bureau dat ontwerpt, onderzoekt en adviseert. We bedenken en realiseren toekomstbestendige oplossingen voor landelijke opgaven en specifieke omgevings- of organisatievraagstukken.</a:t>
            </a:r>
          </a:p>
          <a:p>
            <a:endParaRPr lang="nl-NL" dirty="0">
              <a:solidFill>
                <a:srgbClr val="00497C"/>
              </a:solidFill>
              <a:latin typeface="Roboto" panose="02000000000000000000" pitchFamily="2" charset="0"/>
            </a:endParaRPr>
          </a:p>
          <a:p>
            <a:r>
              <a:rPr lang="nl-NL" dirty="0">
                <a:solidFill>
                  <a:srgbClr val="00497C"/>
                </a:solidFill>
                <a:latin typeface="Roboto" panose="02000000000000000000" pitchFamily="2" charset="0"/>
              </a:rPr>
              <a:t>5 vestigingen</a:t>
            </a:r>
          </a:p>
          <a:p>
            <a:r>
              <a:rPr lang="nl-NL" dirty="0">
                <a:solidFill>
                  <a:srgbClr val="00497C"/>
                </a:solidFill>
                <a:latin typeface="Roboto" panose="02000000000000000000" pitchFamily="2" charset="0"/>
              </a:rPr>
              <a:t>450 medewerkers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37676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23AC175-14AC-77B1-B3FA-EBEB62B4E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800" y="919743"/>
            <a:ext cx="10515600" cy="648000"/>
          </a:xfrm>
        </p:spPr>
        <p:txBody>
          <a:bodyPr>
            <a:normAutofit/>
          </a:bodyPr>
          <a:lstStyle/>
          <a:p>
            <a:r>
              <a:rPr lang="en-US" dirty="0"/>
              <a:t> 	   	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Wat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doet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Aveco de Bondt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allemaal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7EE85D4-362B-E3BF-DB6E-C45BC87449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51682" y="1944303"/>
            <a:ext cx="3910988" cy="3553114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Onderzoek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Ontwerp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Advisering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8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3A462FE-09BF-16D5-F8F6-030FE1A5F7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49440" y="1944303"/>
            <a:ext cx="4100478" cy="3268496"/>
          </a:xfrm>
        </p:spPr>
        <p:txBody>
          <a:bodyPr>
            <a:normAutofit lnSpcReduction="10000"/>
          </a:bodyPr>
          <a:lstStyle/>
          <a:p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Woningbouw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Gebiedsontwikkeling (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woonwijken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Milieu</a:t>
            </a:r>
          </a:p>
          <a:p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Geluid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Infra </a:t>
            </a:r>
          </a:p>
          <a:p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Hydrologie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Planologie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Gebiedsprocessen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landelijk gebied</a:t>
            </a:r>
          </a:p>
          <a:p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Etc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………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366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9F27A6EA-A952-AB04-13FD-264D93803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1513" y="848299"/>
            <a:ext cx="5517658" cy="1189821"/>
          </a:xfrm>
        </p:spPr>
        <p:txBody>
          <a:bodyPr anchor="b">
            <a:normAutofit fontScale="90000"/>
          </a:bodyPr>
          <a:lstStyle/>
          <a:p>
            <a:br>
              <a:rPr lang="en-US" sz="2000" dirty="0"/>
            </a:br>
            <a:r>
              <a:rPr lang="en-US" sz="2700" dirty="0"/>
              <a:t>Aveco de Bondt </a:t>
            </a:r>
            <a:r>
              <a:rPr lang="en-US" sz="2700" dirty="0" err="1"/>
              <a:t>helpt</a:t>
            </a:r>
            <a:r>
              <a:rPr lang="en-US" sz="2700" dirty="0"/>
              <a:t> </a:t>
            </a:r>
            <a:r>
              <a:rPr lang="en-US" sz="2700" dirty="0" err="1"/>
              <a:t>bij</a:t>
            </a:r>
            <a:r>
              <a:rPr lang="en-US" sz="2700" dirty="0"/>
              <a:t> </a:t>
            </a:r>
            <a:r>
              <a:rPr lang="en-US" sz="2700" dirty="0" err="1"/>
              <a:t>ontwikkelopgaven</a:t>
            </a:r>
            <a:r>
              <a:rPr lang="en-US" sz="2700" dirty="0"/>
              <a:t> in het landelijk gebied.</a:t>
            </a:r>
            <a:br>
              <a:rPr lang="en-US" sz="1800" dirty="0"/>
            </a:br>
            <a:br>
              <a:rPr lang="en-US" sz="1800" dirty="0"/>
            </a:br>
            <a:br>
              <a:rPr lang="en-US" sz="1200" dirty="0"/>
            </a:br>
            <a:endParaRPr lang="en-US" sz="12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1A38822-7827-A547-2157-16E96986F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8799" y="1784733"/>
            <a:ext cx="5413187" cy="3999122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300" b="0" i="0" dirty="0">
                <a:solidFill>
                  <a:srgbClr val="00497C"/>
                </a:solidFill>
                <a:effectLst/>
                <a:latin typeface="Roboto" panose="02000000000000000000" pitchFamily="2" charset="0"/>
              </a:rPr>
              <a:t>Het initiëren, optimaliseren, begeleiden en versnellen van gebiedsprocessen in de rol van procesmanager;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300" b="0" i="0" dirty="0">
                <a:solidFill>
                  <a:srgbClr val="00497C"/>
                </a:solidFill>
                <a:effectLst/>
                <a:latin typeface="Roboto" panose="02000000000000000000" pitchFamily="2" charset="0"/>
              </a:rPr>
              <a:t>Het strategisch verbinden van bestuur en samenleving;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300" b="0" i="0" dirty="0">
                <a:solidFill>
                  <a:srgbClr val="00497C"/>
                </a:solidFill>
                <a:effectLst/>
                <a:latin typeface="Roboto" panose="02000000000000000000" pitchFamily="2" charset="0"/>
              </a:rPr>
              <a:t>Onafhankelijk aanspreekpunt te zijn voor mensen uit het gebied;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300" b="0" i="0" dirty="0">
                <a:solidFill>
                  <a:srgbClr val="00497C"/>
                </a:solidFill>
                <a:effectLst/>
                <a:latin typeface="Roboto" panose="02000000000000000000" pitchFamily="2" charset="0"/>
              </a:rPr>
              <a:t>IPM-rollen te vervullen: projectmanager, omgevingsmanager, technisch manager;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300" b="0" i="0" dirty="0">
                <a:solidFill>
                  <a:srgbClr val="00497C"/>
                </a:solidFill>
                <a:effectLst/>
                <a:latin typeface="Roboto" panose="02000000000000000000" pitchFamily="2" charset="0"/>
              </a:rPr>
              <a:t>Planvorming te doorlopen: van schets tot definitief ontwerp en contractvorming;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300" b="0" i="0" dirty="0">
                <a:solidFill>
                  <a:srgbClr val="00497C"/>
                </a:solidFill>
                <a:effectLst/>
                <a:latin typeface="Roboto" panose="02000000000000000000" pitchFamily="2" charset="0"/>
              </a:rPr>
              <a:t>Het begeleiden van aanbesteding en uitvoering. 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E2A1488-70CD-5E45-7D1E-D01E9A52A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81" r="28589"/>
          <a:stretch/>
        </p:blipFill>
        <p:spPr>
          <a:xfrm>
            <a:off x="7320143" y="1784733"/>
            <a:ext cx="4642006" cy="4860258"/>
          </a:xfrm>
          <a:prstGeom prst="roundRect">
            <a:avLst>
              <a:gd name="adj" fmla="val 3518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2058803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84F98E-FBE8-5ACB-4818-CA30C98150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8BEC9BD-2D49-06E0-204E-318A9D0EA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808" y="0"/>
            <a:ext cx="5700383" cy="6858000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6D2433A2-C380-8701-1010-9604DC7C61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nl-NL" dirty="0"/>
              <a:t>Ver bindt en creëert</a:t>
            </a:r>
          </a:p>
          <a:p>
            <a:endParaRPr lang="nl-NL" dirty="0"/>
          </a:p>
          <a:p>
            <a:r>
              <a:rPr lang="nl-NL" dirty="0"/>
              <a:t>5</a:t>
            </a:r>
          </a:p>
          <a:p>
            <a:endParaRPr lang="nl-NL" dirty="0"/>
          </a:p>
          <a:p>
            <a:r>
              <a:rPr lang="nl-NL" dirty="0"/>
              <a:t>1</a:t>
            </a:r>
          </a:p>
          <a:p>
            <a:endParaRPr lang="nl-NL" dirty="0"/>
          </a:p>
          <a:p>
            <a:r>
              <a:rPr lang="nl-NL" dirty="0"/>
              <a:t>2</a:t>
            </a:r>
          </a:p>
          <a:p>
            <a:endParaRPr lang="nl-NL" dirty="0"/>
          </a:p>
          <a:p>
            <a:r>
              <a:rPr lang="nl-NL" dirty="0"/>
              <a:t>3</a:t>
            </a:r>
          </a:p>
          <a:p>
            <a:endParaRPr lang="nl-NL" dirty="0"/>
          </a:p>
          <a:p>
            <a:r>
              <a:rPr lang="nl-NL" dirty="0"/>
              <a:t>4</a:t>
            </a:r>
          </a:p>
          <a:p>
            <a:endParaRPr lang="nl-NL" dirty="0"/>
          </a:p>
          <a:p>
            <a:r>
              <a:rPr lang="nl-NL" dirty="0"/>
              <a:t>Integrale Gebiedsprocessen</a:t>
            </a:r>
          </a:p>
          <a:p>
            <a:r>
              <a:rPr lang="nl-NL" dirty="0"/>
              <a:t>Uitgangssituatie Planuitwerking</a:t>
            </a:r>
          </a:p>
          <a:p>
            <a:endParaRPr lang="nl-NL" dirty="0"/>
          </a:p>
          <a:p>
            <a:r>
              <a:rPr lang="nl-NL" dirty="0"/>
              <a:t>Realisatie en </a:t>
            </a:r>
          </a:p>
          <a:p>
            <a:r>
              <a:rPr lang="nl-NL" dirty="0"/>
              <a:t>uitvoering  </a:t>
            </a:r>
          </a:p>
          <a:p>
            <a:endParaRPr lang="nl-NL" dirty="0"/>
          </a:p>
          <a:p>
            <a:r>
              <a:rPr lang="nl-NL" dirty="0"/>
              <a:t>Verbinding</a:t>
            </a:r>
          </a:p>
          <a:p>
            <a:endParaRPr lang="nl-NL" dirty="0"/>
          </a:p>
          <a:p>
            <a:r>
              <a:rPr lang="nl-NL" dirty="0"/>
              <a:t>Beheer en </a:t>
            </a:r>
          </a:p>
          <a:p>
            <a:r>
              <a:rPr lang="nl-NL" dirty="0"/>
              <a:t>onderhoud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C4D610AA-03AD-36DF-4352-375356CA3C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89AE6FC-EF57-7A53-6387-40D4BEA3D7FC}"/>
              </a:ext>
            </a:extLst>
          </p:cNvPr>
          <p:cNvSpPr txBox="1"/>
          <p:nvPr/>
        </p:nvSpPr>
        <p:spPr>
          <a:xfrm>
            <a:off x="3037973" y="498272"/>
            <a:ext cx="6100010" cy="12003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Ver bindt en creëert</a:t>
            </a:r>
          </a:p>
          <a:p>
            <a:endParaRPr lang="nl-NL" dirty="0"/>
          </a:p>
          <a:p>
            <a:r>
              <a:rPr lang="nl-NL" dirty="0"/>
              <a:t>5</a:t>
            </a:r>
          </a:p>
          <a:p>
            <a:endParaRPr lang="nl-NL" dirty="0"/>
          </a:p>
          <a:p>
            <a:r>
              <a:rPr lang="nl-NL" dirty="0"/>
              <a:t>1</a:t>
            </a:r>
          </a:p>
          <a:p>
            <a:endParaRPr lang="nl-NL" dirty="0"/>
          </a:p>
          <a:p>
            <a:r>
              <a:rPr lang="nl-NL" dirty="0"/>
              <a:t>2</a:t>
            </a:r>
          </a:p>
          <a:p>
            <a:endParaRPr lang="nl-NL" dirty="0"/>
          </a:p>
          <a:p>
            <a:r>
              <a:rPr lang="nl-NL" dirty="0"/>
              <a:t>3</a:t>
            </a:r>
          </a:p>
          <a:p>
            <a:endParaRPr lang="nl-NL" dirty="0"/>
          </a:p>
          <a:p>
            <a:r>
              <a:rPr lang="nl-NL" dirty="0"/>
              <a:t>4</a:t>
            </a:r>
          </a:p>
          <a:p>
            <a:endParaRPr lang="nl-NL" dirty="0"/>
          </a:p>
          <a:p>
            <a:r>
              <a:rPr lang="nl-NL" dirty="0"/>
              <a:t>Integrale </a:t>
            </a:r>
            <a:r>
              <a:rPr lang="nl-NL" dirty="0" err="1"/>
              <a:t>GebiedsproceVer</a:t>
            </a:r>
            <a:r>
              <a:rPr lang="nl-NL" dirty="0"/>
              <a:t> bindt en creëert</a:t>
            </a:r>
          </a:p>
          <a:p>
            <a:endParaRPr lang="nl-NL" dirty="0"/>
          </a:p>
          <a:p>
            <a:r>
              <a:rPr lang="nl-NL" dirty="0"/>
              <a:t>5</a:t>
            </a:r>
          </a:p>
          <a:p>
            <a:endParaRPr lang="nl-NL" dirty="0"/>
          </a:p>
          <a:p>
            <a:r>
              <a:rPr lang="nl-NL" dirty="0"/>
              <a:t>1</a:t>
            </a:r>
          </a:p>
          <a:p>
            <a:endParaRPr lang="nl-NL" dirty="0"/>
          </a:p>
          <a:p>
            <a:r>
              <a:rPr lang="nl-NL" dirty="0"/>
              <a:t>2</a:t>
            </a:r>
          </a:p>
          <a:p>
            <a:endParaRPr lang="nl-NL" dirty="0"/>
          </a:p>
          <a:p>
            <a:r>
              <a:rPr lang="nl-NL" dirty="0"/>
              <a:t>3</a:t>
            </a:r>
          </a:p>
          <a:p>
            <a:endParaRPr lang="nl-NL" dirty="0"/>
          </a:p>
          <a:p>
            <a:r>
              <a:rPr lang="nl-NL" dirty="0"/>
              <a:t>4</a:t>
            </a:r>
          </a:p>
          <a:p>
            <a:endParaRPr lang="nl-NL" dirty="0"/>
          </a:p>
          <a:p>
            <a:r>
              <a:rPr lang="nl-NL" dirty="0"/>
              <a:t>Integrale Gebiedsprocessen</a:t>
            </a:r>
          </a:p>
          <a:p>
            <a:r>
              <a:rPr lang="nl-NL" dirty="0"/>
              <a:t>Uitgangssituatie Planuitwerking</a:t>
            </a:r>
          </a:p>
          <a:p>
            <a:endParaRPr lang="nl-NL" dirty="0"/>
          </a:p>
          <a:p>
            <a:r>
              <a:rPr lang="nl-NL" dirty="0"/>
              <a:t>Realisatie en </a:t>
            </a:r>
          </a:p>
          <a:p>
            <a:r>
              <a:rPr lang="nl-NL" dirty="0"/>
              <a:t>uitvoering  </a:t>
            </a:r>
          </a:p>
          <a:p>
            <a:endParaRPr lang="nl-NL" dirty="0"/>
          </a:p>
          <a:p>
            <a:r>
              <a:rPr lang="nl-NL" dirty="0"/>
              <a:t>Verbinding</a:t>
            </a:r>
          </a:p>
          <a:p>
            <a:endParaRPr lang="nl-NL" dirty="0"/>
          </a:p>
          <a:p>
            <a:r>
              <a:rPr lang="nl-NL" dirty="0"/>
              <a:t>Beheer en </a:t>
            </a:r>
          </a:p>
          <a:p>
            <a:r>
              <a:rPr lang="nl-NL" dirty="0" err="1"/>
              <a:t>onderhoudssen</a:t>
            </a:r>
            <a:endParaRPr lang="nl-NL" dirty="0"/>
          </a:p>
          <a:p>
            <a:r>
              <a:rPr lang="nl-NL" dirty="0"/>
              <a:t>Uitgangssituatie Planuitwerking</a:t>
            </a:r>
          </a:p>
          <a:p>
            <a:endParaRPr lang="nl-NL" dirty="0"/>
          </a:p>
          <a:p>
            <a:r>
              <a:rPr lang="nl-NL" dirty="0"/>
              <a:t>Realisatie en </a:t>
            </a:r>
          </a:p>
          <a:p>
            <a:r>
              <a:rPr lang="nl-NL" dirty="0"/>
              <a:t>uitvoering  </a:t>
            </a:r>
          </a:p>
          <a:p>
            <a:endParaRPr lang="nl-NL" dirty="0"/>
          </a:p>
          <a:p>
            <a:r>
              <a:rPr lang="nl-NL" dirty="0"/>
              <a:t>Verbinding</a:t>
            </a:r>
          </a:p>
          <a:p>
            <a:endParaRPr lang="nl-NL" dirty="0"/>
          </a:p>
          <a:p>
            <a:r>
              <a:rPr lang="nl-NL" dirty="0"/>
              <a:t>Beheer en </a:t>
            </a:r>
          </a:p>
          <a:p>
            <a:r>
              <a:rPr lang="nl-NL" dirty="0"/>
              <a:t>onderhoud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A6DDCCB-6800-B85E-51FE-096AB209F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587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09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979599-D0D1-EA6F-5665-37397719E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8800" y="397042"/>
            <a:ext cx="4986000" cy="1179758"/>
          </a:xfrm>
        </p:spPr>
        <p:txBody>
          <a:bodyPr/>
          <a:lstStyle/>
          <a:p>
            <a:r>
              <a:rPr lang="nl-NL" dirty="0"/>
              <a:t>Enkele voorbeelden uit de praktijk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B6F745A-14AD-DC1B-D2EE-42833E059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8799" y="2105526"/>
            <a:ext cx="4245253" cy="3107274"/>
          </a:xfrm>
        </p:spPr>
        <p:txBody>
          <a:bodyPr/>
          <a:lstStyle/>
          <a:p>
            <a:r>
              <a:rPr lang="nl-NL" sz="2400" dirty="0">
                <a:solidFill>
                  <a:schemeClr val="accent6"/>
                </a:solidFill>
              </a:rPr>
              <a:t>‘t Klooster Hengelo Gld</a:t>
            </a:r>
          </a:p>
          <a:p>
            <a:r>
              <a:rPr lang="nl-NL" sz="2400" dirty="0">
                <a:solidFill>
                  <a:schemeClr val="accent6"/>
                </a:solidFill>
              </a:rPr>
              <a:t>Wierdense Veld N2000</a:t>
            </a:r>
          </a:p>
          <a:p>
            <a:r>
              <a:rPr lang="nl-NL" sz="2400" dirty="0">
                <a:solidFill>
                  <a:schemeClr val="accent6"/>
                </a:solidFill>
              </a:rPr>
              <a:t>Verkenning Lattrop</a:t>
            </a:r>
          </a:p>
          <a:p>
            <a:endParaRPr lang="nl-NL" dirty="0">
              <a:solidFill>
                <a:schemeClr val="accent6"/>
              </a:solidFill>
            </a:endParaRP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E6677160-4C78-B393-6A43-9F9326B507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rcRect t="4820" b="4820"/>
          <a:stretch>
            <a:fillRect/>
          </a:stretch>
        </p:blipFill>
        <p:spPr>
          <a:xfrm>
            <a:off x="8054236" y="2906038"/>
            <a:ext cx="2580361" cy="191495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092FDFE-91FF-ADAA-8439-46C9B64AC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236" y="2906038"/>
            <a:ext cx="2693096" cy="176617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741C53C-BCDF-5219-0B83-927451A4B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579" y="137316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747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3DADE-56F0-6FF9-1580-A24266C002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8800" y="928800"/>
            <a:ext cx="8961632" cy="648000"/>
          </a:xfrm>
        </p:spPr>
        <p:txBody>
          <a:bodyPr/>
          <a:lstStyle/>
          <a:p>
            <a:r>
              <a:rPr lang="nl-NL" dirty="0"/>
              <a:t>Vragen om vooraf over na te denken!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AE38EA9-1FD0-A002-9F11-6AB06CC077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799" y="2081463"/>
            <a:ext cx="9372601" cy="326055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2800" dirty="0">
                <a:solidFill>
                  <a:schemeClr val="accent6"/>
                </a:solidFill>
              </a:rPr>
              <a:t> Ben je belanghebbende?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2800" dirty="0">
                <a:solidFill>
                  <a:schemeClr val="accent6"/>
                </a:solidFill>
              </a:rPr>
              <a:t> Welke rol wil je vervullen?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2800" dirty="0">
                <a:solidFill>
                  <a:schemeClr val="accent6"/>
                </a:solidFill>
              </a:rPr>
              <a:t> Wat verwacht de samenleving van je?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2800" dirty="0">
                <a:solidFill>
                  <a:schemeClr val="accent6"/>
                </a:solidFill>
              </a:rPr>
              <a:t> Wat heb je nodig om een rol te kunnen vervullen?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2800" dirty="0">
                <a:solidFill>
                  <a:schemeClr val="accent6"/>
                </a:solidFill>
              </a:rPr>
              <a:t> Welke positie heb je?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2000" dirty="0">
              <a:solidFill>
                <a:schemeClr val="accent6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7755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veco de Bondt">
      <a:dk1>
        <a:srgbClr val="FFFFFF"/>
      </a:dk1>
      <a:lt1>
        <a:sysClr val="window" lastClr="FFFFFF"/>
      </a:lt1>
      <a:dk2>
        <a:srgbClr val="FFFFFF"/>
      </a:dk2>
      <a:lt2>
        <a:srgbClr val="EBEBEB"/>
      </a:lt2>
      <a:accent1>
        <a:srgbClr val="5BC5F2"/>
      </a:accent1>
      <a:accent2>
        <a:srgbClr val="83BB26"/>
      </a:accent2>
      <a:accent3>
        <a:srgbClr val="FFD100"/>
      </a:accent3>
      <a:accent4>
        <a:srgbClr val="8D9FAB"/>
      </a:accent4>
      <a:accent5>
        <a:srgbClr val="5BC5F2"/>
      </a:accent5>
      <a:accent6>
        <a:srgbClr val="00497C"/>
      </a:accent6>
      <a:hlink>
        <a:srgbClr val="00497C"/>
      </a:hlink>
      <a:folHlink>
        <a:srgbClr val="4B565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" id="{B21C1D86-3762-40D5-B9A2-021B6E7EFD61}" vid="{1F26C68F-3C38-4B19-98D9-4B18893AD683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.xml><?xml version="1.0" encoding="utf-8"?>
<Location xmlns="http://www.documentaal.nl/Location">
  Aveco de Bondt BV+31 548 85 33 33info@avecodebondt.nlBurgemeester van der Borchstraat 27451 CHHolten647450 AB Holtenavecodebondt.nlwww.linkedin.com/company/aveco-de-bondtwww.twitter.comwww.facebook.nlwww.youtube.nlwww.avecodebondt.nl/nl/service/disclaimerAvecoHoltenHolten{Images}\Aveco\aveco_logo_header.emf{Images}\Aveco\aveco_logo_header_otherpage.emf{Images}\Aveco\aveco_logo_footer.emf{Images}\Aveco\aveco_logo_footer_otherpage.emf{Images}\Aveco\aveco_logo_email.png{Images}\Aveco\aveco_logo_excel.png{Images}\Aveco\aveco_logo_report.emf{Images}\Aveco\aveco_logo_report_2.emf{Images}\Aveco\aveco_logo_header_report.emf{Images}\Aveco\Banner_Infrarelatiedagen.pngNederlandNL - NL87 ABNA 0551 3061 5730169759NL809302871B01Op al onze e-mail berichten is devan toepassing.https://www.avecodebondt.nl/nl/over-ons/contact/disclaimer-e-mailhttps://www.linkedin.com/company/aveco-de-bondthttps://twitter.com/avecodebondthttps://www.youtube.com/user/AvecodeBondthttps://www.instagram.com/explore/tags/avecodebondt/AvecoAveco de Bondt
  <bankinfo>NL87 ABNA 0551 3061 57</bankinfo>
  <banner_temporary>{Images}\Aveco\Banner_Infrarelatiedagen.png</banner_temporary>
  <Businessunits_id>Aveco</Businessunits_id>
  <Businessunits_name>Aveco de Bondt</Businessunits_name>
  <coc>30169759</coc>
  <legaltextmail_1>Op al onze e-mail berichten is de</legaltextmail_1>
  <legaltextmail_2>van toepassing.</legaltextmail_2>
  <Location_id>AvecoHolten</Location_id>
  <Location_name>Holten</Location_name>
  <loccountry>Nederland</loccountry>
  <loccountrycode>NL</loccountrycode>
  <locextra> - </locextra>
  <logo_email>{Images}\Aveco\aveco_logo_email.png</logo_email>
  <logo_excel>{Images}\Aveco\aveco_logo_excel.png</logo_excel>
  <logo_footer>{Images}\Aveco\aveco_logo_footer.emf</logo_footer>
  <logo_footer_otherpage>{Images}\Aveco\aveco_logo_footer_otherpage.emf</logo_footer_otherpage>
  <logo_header>{Images}\Aveco\aveco_logo_header.emf</logo_header>
  <logo_header_otherpage>{Images}\Aveco\aveco_logo_header_otherpage.emf</logo_header_otherpage>
  <logo_header_report>{Images}\Aveco\aveco_logo_header_report.emf</logo_header_report>
  <logo_linkedin/>
  <logo_report>{Images}\Aveco\aveco_logo_report.emf</logo_report>
  <logo_report2>{Images}\Aveco\aveco_logo_report_2.emf</logo_report2>
  <logo_twitter/>
  <logo_youtube/>
  <lvl3city>Holten</lvl3city>
  <lvl3disclaimerlink>www.avecodebondt.nl/nl/service/disclaimer</lvl3disclaimerlink>
  <lvl3email>info@avecodebondt.nl</lvl3email>
  <lvl3facebooklink>www.facebook.nl</lvl3facebooklink>
  <lvl3fax/>
  <lvl3linkedinlink>www.linkedin.com/company/aveco-de-bondt</lvl3linkedinlink>
  <lvl3name>Aveco de Bondt BV</lvl3name>
  <lvl3pobox1>64</lvl3pobox1>
  <lvl3pobox2>7450 AB Holten</lvl3pobox2>
  <lvl3telephone>+31 548 85 33 33</lvl3telephone>
  <lvl3twitterlink>www.twitter.com</lvl3twitterlink>
  <lvl3visitaddress1>Burgemeester van der Borchstraat 2</lvl3visitaddress1>
  <lvl3visitaddress2/>
  <lvl3website>avecodebondt.nl</lvl3website>
  <lvl3youtubelink>www.youtube.nl</lvl3youtubelink>
  <lvl3zip>7451 CH</lvl3zip>
  <TemplateFolder/>
  <url_instagram>https://www.instagram.com/explore/tags/avecodebondt/</url_instagram>
  <url_legaltextmail>https://www.avecodebondt.nl/nl/over-ons/contact/disclaimer-e-mail</url_legaltextmail>
  <url_linkedin>https://www.linkedin.com/company/aveco-de-bondt</url_linkedin>
  <url_twitter>https://twitter.com/avecodebondt</url_twitter>
  <url_xing/>
  <url_youtube>https://www.youtube.com/user/AvecodeBondt</url_youtube>
  <vatnr>NL809302871B01</vatnr>
</Location>
</file>

<file path=customXml/item11.xml><?xml version="1.0" encoding="utf-8"?>
<Signer xmlns="http://www.documentaal.nl/Signer"/>
</file>

<file path=customXml/item12.xml><?xml version="1.0" encoding="utf-8"?>
<MatterData xmlns="http://www.documentaal.nl/MatterData">
  Gebiedsuitwerking Lattrop-Breklenkamp (214817)214817Gebiedsuitwerking Lattrop-BreklenkampProvincie OverijsselEric Kleissen
  <AdditionalData/>
  <ClientCode _Title="" _Label="" _PlaceholderText="" _Type="" _Id="" _Visible="" _Locked=""/>
  <ClientName _Title="" _Label="" _PlaceholderText="" _Type="" _Id="" _Visible="" _Locked="">Provincie Overijssel</ClientName>
  <EntityValue _Title="" _Label="" _PlaceholderText="" _Type="" _Id="" _Visible="" _Locked="">Gebiedsuitwerking Lattrop-Breklenkamp (214817)</EntityValue>
  <MatterCode _Title="" _Label="" _PlaceholderText="" _Type="" _Id="" _Visible="" _Locked="">214817</MatterCode>
  <MatterName _Title="" _Label="" _PlaceholderText="" _Type="" _Id="" _Visible="" _Locked="">Gebiedsuitwerking Lattrop-Breklenkamp</MatterName>
  <MatterSite _Title="" _Label="" _PlaceholderText="" _Type="" _Id="" _Visible="" _Locked=""/>
  <ProjectManager>Eric Kleissen</ProjectManager>
</MatterDat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87258BA030E409B1628176468BC09" ma:contentTypeVersion="18" ma:contentTypeDescription="Een nieuw document maken." ma:contentTypeScope="" ma:versionID="e30fe5a4be7359fccf5260c90c3faf4c">
  <xsd:schema xmlns:xsd="http://www.w3.org/2001/XMLSchema" xmlns:xs="http://www.w3.org/2001/XMLSchema" xmlns:p="http://schemas.microsoft.com/office/2006/metadata/properties" xmlns:ns2="ae75e153-7bf0-480f-b1ba-ba3c106dd4e5" xmlns:ns3="59c8c036-caac-42a8-ba36-c5c5b63cd7b1" xmlns:ns4="971ee87f-f54f-42e1-9444-4a7902f53ab1" targetNamespace="http://schemas.microsoft.com/office/2006/metadata/properties" ma:root="true" ma:fieldsID="916e9e0c20caf4339d679e090acb1dae" ns2:_="" ns3:_="" ns4:_="">
    <xsd:import namespace="ae75e153-7bf0-480f-b1ba-ba3c106dd4e5"/>
    <xsd:import namespace="59c8c036-caac-42a8-ba36-c5c5b63cd7b1"/>
    <xsd:import namespace="971ee87f-f54f-42e1-9444-4a7902f53ab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Reviewstarten" minOccurs="0"/>
                <xsd:element ref="ns3:cwpReviewStatus" minOccurs="0"/>
                <xsd:element ref="ns3:cwpReviewDetails" minOccurs="0"/>
                <xsd:element ref="ns3:Documenttyp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Details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75e153-7bf0-480f-b1ba-ba3c106dd4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c8c036-caac-42a8-ba36-c5c5b63cd7b1" elementFormDefault="qualified">
    <xsd:import namespace="http://schemas.microsoft.com/office/2006/documentManagement/types"/>
    <xsd:import namespace="http://schemas.microsoft.com/office/infopath/2007/PartnerControls"/>
    <xsd:element name="Reviewstarten" ma:index="9" nillable="true" ma:displayName="Review starten" ma:format="Dropdown" ma:internalName="Reviewstarten">
      <xsd:simpleType>
        <xsd:restriction base="dms:Note">
          <xsd:maxLength value="255"/>
        </xsd:restriction>
      </xsd:simpleType>
    </xsd:element>
    <xsd:element name="cwpReviewStatus" ma:index="10" nillable="true" ma:displayName="Review status" ma:format="Dropdown" ma:internalName="cwpReviewStatus">
      <xsd:simpleType>
        <xsd:restriction base="dms:Choice">
          <xsd:enumeration value="In behandeling"/>
          <xsd:enumeration value="Afgerond"/>
        </xsd:restriction>
      </xsd:simpleType>
    </xsd:element>
    <xsd:element name="cwpReviewDetails" ma:index="11" nillable="true" ma:displayName="Review details" ma:format="Dropdown" ma:internalName="cwpReviewDetails">
      <xsd:simpleType>
        <xsd:restriction base="dms:Note">
          <xsd:maxLength value="255"/>
        </xsd:restriction>
      </xsd:simpleType>
    </xsd:element>
    <xsd:element name="Documenttype" ma:index="12" nillable="true" ma:displayName="Documenttype" ma:default="Document" ma:format="Dropdown" ma:internalName="Documenttype">
      <xsd:simpleType>
        <xsd:restriction base="dms:Choice">
          <xsd:enumeration value="Document"/>
          <xsd:enumeration value="Offerte"/>
        </xsd:restriction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Afbeeldingtags" ma:readOnly="false" ma:fieldId="{5cf76f15-5ced-4ddc-b409-7134ff3c332f}" ma:taxonomyMulti="true" ma:sspId="4e2c24c3-810a-4ee8-81ba-f3a3400bcd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1ee87f-f54f-42e1-9444-4a7902f53ab1" elementFormDefault="qualified">
    <xsd:import namespace="http://schemas.microsoft.com/office/2006/documentManagement/types"/>
    <xsd:import namespace="http://schemas.microsoft.com/office/infopath/2007/PartnerControls"/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9caa13da-de3e-45dc-8453-0c6a4b7a4c64}" ma:internalName="TaxCatchAll" ma:showField="CatchAllData" ma:web="971ee87f-f54f-42e1-9444-4a7902f53a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CustomProperties xmlns="http://www.documentaal.nl/CustomProperties">
  <Signer1AfasFullname>&lt;?xml version="1.0" encoding="utf-16"?&gt;&lt;EntityValue xmlns:xsd="http://www.w3.org/2001/XMLSchema" xmlns:xsi="http://www.w3.org/2001/XMLSchema-instance" ID="d67baecf-cdc1-45ec-a57f-a997aa01ff81" Text=""&gt;&lt;Prefixes /&gt;&lt;Attributes /&gt;&lt;/EntityValue&gt;</Signer1AfasFullname>
  <Signer1AfasTitelfor>&lt;?xml version="1.0" encoding="utf-16"?&gt;&lt;EntityValue xmlns:xsd="http://www.w3.org/2001/XMLSchema" xmlns:xsi="http://www.w3.org/2001/XMLSchema-instance" ID="090e29eb-333b-4ecb-be99-0ec70e93e950" Text=""&gt;&lt;Prefixes /&gt;&lt;Attributes /&gt;&lt;/EntityValue&gt;</Signer1AfasTitelfor>
  <Signer1AfasTitelafter>&lt;?xml version="1.0" encoding="utf-16"?&gt;&lt;EntityValue xmlns:xsd="http://www.w3.org/2001/XMLSchema" xmlns:xsi="http://www.w3.org/2001/XMLSchema-instance" ID="32acd37c-2318-41c3-bd15-2917bc9d71b5" Text=""&gt;&lt;Prefixes /&gt;&lt;Attributes /&gt;&lt;/EntityValue&gt;</Signer1AfasTitelafter>
  <Signer1AfasFunctionline1>&lt;?xml version="1.0" encoding="utf-16"?&gt;&lt;EntityValue xmlns:xsd="http://www.w3.org/2001/XMLSchema" xmlns:xsi="http://www.w3.org/2001/XMLSchema-instance" ID="5ea9d5fc-0663-4922-8ac2-8be7a6df9c44" Text=""&gt;&lt;Prefixes /&gt;&lt;Attributes /&gt;&lt;/EntityValue&gt;</Signer1AfasFunctionline1>
  <Signer1AfasFunctionline2>&lt;?xml version="1.0" encoding="utf-16"?&gt;&lt;EntityValue xmlns:xsd="http://www.w3.org/2001/XMLSchema" xmlns:xsi="http://www.w3.org/2001/XMLSchema-instance" ID="058c38c1-e65c-4782-8052-15b493ca3102" Text=""&gt;&lt;Prefixes /&gt;&lt;Attributes /&gt;&lt;/EntityValue&gt;</Signer1AfasFunctionline2>
  <Signer1AfasFunctionline3>&lt;?xml version="1.0" encoding="utf-16"?&gt;&lt;EntityValue xmlns:xsd="http://www.w3.org/2001/XMLSchema" xmlns:xsi="http://www.w3.org/2001/XMLSchema-instance" ID="345d26b8-428d-4f6c-8feb-c2006ba772c9" Text=""&gt;&lt;Prefixes /&gt;&lt;Attributes /&gt;&lt;/EntityValue&gt;</Signer1AfasFunctionline3>
  <Signer1AfasEmail>&lt;?xml version="1.0" encoding="utf-16"?&gt;&lt;EntityValue xmlns:xsd="http://www.w3.org/2001/XMLSchema" xmlns:xsi="http://www.w3.org/2001/XMLSchema-instance" ID="8565312a-7a43-4509-bb70-afd8b6eef54f" Text=""&gt;&lt;Prefixes /&gt;&lt;Attributes /&gt;&lt;/EntityValue&gt;</Signer1AfasEmail>
  <Signer2AfasFullname>&lt;?xml version="1.0" encoding="utf-16"?&gt;&lt;EntityValue xmlns:xsd="http://www.w3.org/2001/XMLSchema" xmlns:xsi="http://www.w3.org/2001/XMLSchema-instance" ID="695eda0f-4ff0-476a-8a70-1fccbe54ca79" Text=""&gt;&lt;Prefixes /&gt;&lt;Attributes /&gt;&lt;/EntityValue&gt;</Signer2AfasFullname>
  <Signer2AfasTitelfor>&lt;?xml version="1.0" encoding="utf-16"?&gt;&lt;EntityValue xmlns:xsd="http://www.w3.org/2001/XMLSchema" xmlns:xsi="http://www.w3.org/2001/XMLSchema-instance" ID="d614af2e-c40b-4533-b473-8a4c3d8a698e" Text=""&gt;&lt;Prefixes /&gt;&lt;Attributes /&gt;&lt;/EntityValue&gt;</Signer2AfasTitelfor>
  <Signer2AfasTitelafter>&lt;?xml version="1.0" encoding="utf-16"?&gt;&lt;EntityValue xmlns:xsd="http://www.w3.org/2001/XMLSchema" xmlns:xsi="http://www.w3.org/2001/XMLSchema-instance" ID="360ea881-f1e6-46c4-920a-9c98b2104f1a" Text=""&gt;&lt;Prefixes /&gt;&lt;Attributes /&gt;&lt;/EntityValue&gt;</Signer2AfasTitelafter>
  <Signer2AfasFunctionline1>&lt;?xml version="1.0" encoding="utf-16"?&gt;&lt;EntityValue xmlns:xsd="http://www.w3.org/2001/XMLSchema" xmlns:xsi="http://www.w3.org/2001/XMLSchema-instance" ID="6e3e0456-7ac6-426b-9605-0a131645fe98" Text=""&gt;&lt;Prefixes /&gt;&lt;Attributes /&gt;&lt;/EntityValue&gt;</Signer2AfasFunctionline1>
  <Signer2AfasFunctionline2>&lt;?xml version="1.0" encoding="utf-16"?&gt;&lt;EntityValue xmlns:xsd="http://www.w3.org/2001/XMLSchema" xmlns:xsi="http://www.w3.org/2001/XMLSchema-instance" ID="bd9a504d-7bcd-4694-bac2-39423bf7cc78" Text=""&gt;&lt;Prefixes /&gt;&lt;Attributes /&gt;&lt;/EntityValue&gt;</Signer2AfasFunctionline2>
  <Signer2AfasFunctionline3>&lt;?xml version="1.0" encoding="utf-16"?&gt;&lt;EntityValue xmlns:xsd="http://www.w3.org/2001/XMLSchema" xmlns:xsi="http://www.w3.org/2001/XMLSchema-instance" ID="1fe8ddf3-4be5-4646-a634-6a6e60b3cc97" Text=""&gt;&lt;Prefixes /&gt;&lt;Attributes /&gt;&lt;/EntityValue&gt;</Signer2AfasFunctionline3>
  <Signer2AfasEmail>&lt;?xml version="1.0" encoding="utf-16"?&gt;&lt;EntityValue xmlns:xsd="http://www.w3.org/2001/XMLSchema" xmlns:xsi="http://www.w3.org/2001/XMLSchema-instance" ID="e1ff0899-6688-45d2-b8d2-20b8b150c761" Text=""&gt;&lt;Prefixes /&gt;&lt;Attributes /&gt;&lt;/EntityValue&gt;</Signer2AfasEmail>
  <DocumentNumber>&lt;?xml version="1.0" encoding="utf-16"?&gt;&lt;EntityValue xmlns:xsd="http://www.w3.org/2001/XMLSchema" xmlns:xsi="http://www.w3.org/2001/XMLSchema-instance" ID="f611d122-2c7e-4d66-a20c-f4098c7aa96d" Text=""&gt;&lt;Prefixes /&gt;&lt;Attributes /&gt;&lt;/EntityValue&gt;</DocumentNumber>
  <DocumentVersion>&lt;?xml version="1.0" encoding="utf-16"?&gt;&lt;EntityValue xmlns:xsd="http://www.w3.org/2001/XMLSchema" xmlns:xsi="http://www.w3.org/2001/XMLSchema-instance" ID="f9a3739e-a4cc-43a9-b193-eb2f10bd3d00" Text=""&gt;&lt;Prefixes /&gt;&lt;Attributes /&gt;&lt;/EntityValue&gt;</DocumentVersion>
  <FormalText>&lt;?xml version="1.0" encoding="utf-16"?&gt;&lt;EntityValue xmlns:xsd="http://www.w3.org/2001/XMLSchema" xmlns:xsi="http://www.w3.org/2001/XMLSchema-instance" ID="8aa161fd-7168-4bbc-b42a-3f32bc0838e1" Text=""&gt;&lt;Prefixes /&gt;&lt;Attributes /&gt;&lt;/EntityValue&gt;</FormalText>
  <Formal>&lt;?xml version="1.0" encoding="utf-16"?&gt;&lt;EntityValue xmlns:xsd="http://www.w3.org/2001/XMLSchema" xmlns:xsi="http://www.w3.org/2001/XMLSchema-instance" ID="eac8c815-1a06-4aed-9977-c27798380335" Text="True"&gt;&lt;Prefixes /&gt;&lt;Attributes /&gt;&lt;/EntityValue&gt;</Formal>
  <TypeOfLegalDocument>&lt;?xml version="1.0" encoding="utf-16"?&gt;&lt;EntityValue xmlns:xsd="http://www.w3.org/2001/XMLSchema" xmlns:xsi="http://www.w3.org/2001/XMLSchema-instance" ID="ba377a12-521a-443b-b895-4d986106b748" Text=""&gt;&lt;Prefixes /&gt;&lt;Attributes /&gt;&lt;/EntityValue&gt;</TypeOfLegalDocument>
  <Confidentiality>&lt;?xml version="1.0" encoding="utf-16"?&gt;&lt;EntityValue xmlns:xsd="http://www.w3.org/2001/XMLSchema" xmlns:xsi="http://www.w3.org/2001/XMLSchema-instance" ID="e5292578-0ac8-406f-858b-7f5c7447a642" Text=""&gt;&lt;Prefixes /&gt;&lt;Attributes /&gt;&lt;/EntityValue&gt;</Confidentiality>
  <To>&lt;?xml version="1.0" encoding="utf-16"?&gt;&lt;EntityValue xmlns:xsd="http://www.w3.org/2001/XMLSchema" xmlns:xsi="http://www.w3.org/2001/XMLSchema-instance" ID="432dacca-dc77-4cb2-89ca-a2d2523294a2" Text=""&gt;&lt;Prefixes /&gt;&lt;Attributes /&gt;&lt;/EntityValue&gt;</To>
  <ToAdd>&lt;?xml version="1.0" encoding="utf-16"?&gt;&lt;EntityValue xmlns:xsd="http://www.w3.org/2001/XMLSchema" xmlns:xsi="http://www.w3.org/2001/XMLSchema-instance" ID="f73a9839-d7a2-486d-99e1-13dfe2d63901" Text=""&gt;&lt;Prefixes /&gt;&lt;Attributes /&gt;&lt;/EntityValue&gt;</ToAdd>
  <ClientCapacity>&lt;?xml version="1.0" encoding="utf-16"?&gt;&lt;EntityValue xmlns:xsd="http://www.w3.org/2001/XMLSchema" xmlns:xsi="http://www.w3.org/2001/XMLSchema-instance" ID="b015fee4-7ecc-42c8-af83-23ed557ba426" Text=""&gt;&lt;Prefixes /&gt;&lt;Attributes /&gt;&lt;/EntityValue&gt;</ClientCapacity>
  <Client>&lt;?xml version="1.0" encoding="utf-16"?&gt;&lt;EntityValue xmlns:xsd="http://www.w3.org/2001/XMLSchema" xmlns:xsi="http://www.w3.org/2001/XMLSchema-instance" ID="05b42129-7a96-46da-a338-e04ac88b34e9" Text=""&gt;&lt;Prefixes /&gt;&lt;Attributes /&gt;&lt;/EntityValue&gt;</Client>
  <ClientAdd>&lt;?xml version="1.0" encoding="utf-16"?&gt;&lt;EntityValue xmlns:xsd="http://www.w3.org/2001/XMLSchema" xmlns:xsi="http://www.w3.org/2001/XMLSchema-instance" ID="ade43a6f-0453-4736-ab38-12227a21a323" Text=""&gt;&lt;Prefixes /&gt;&lt;Attributes /&gt;&lt;/EntityValue&gt;</ClientAdd>
  <OpposingPartyCapacity>&lt;?xml version="1.0" encoding="utf-16"?&gt;&lt;EntityValue xmlns:xsd="http://www.w3.org/2001/XMLSchema" xmlns:xsi="http://www.w3.org/2001/XMLSchema-instance" ID="5b452962-877c-4b8a-8285-412c70f0fb37" Text=""&gt;&lt;Prefixes /&gt;&lt;Attributes /&gt;&lt;/EntityValue&gt;</OpposingPartyCapacity>
  <OpposingParty>&lt;?xml version="1.0" encoding="utf-16"?&gt;&lt;EntityValue xmlns:xsd="http://www.w3.org/2001/XMLSchema" xmlns:xsi="http://www.w3.org/2001/XMLSchema-instance" ID="cced159c-0f02-4471-b8a0-2eaa5b085894" Text=""&gt;&lt;Prefixes /&gt;&lt;Attributes /&gt;&lt;/EntityValue&gt;</OpposingParty>
  <OpposingPartyAdd>&lt;?xml version="1.0" encoding="utf-16"?&gt;&lt;EntityValue xmlns:xsd="http://www.w3.org/2001/XMLSchema" xmlns:xsi="http://www.w3.org/2001/XMLSchema-instance" ID="ade43a6f-0453-4736-ab38-12227a21a323" Text=""&gt;&lt;Prefixes /&gt;&lt;Attributes /&gt;&lt;/EntityValue&gt;</OpposingPartyAdd>
  <ProperParty>&lt;?xml version="1.0" encoding="utf-16"?&gt;&lt;EntityValue xmlns:xsd="http://www.w3.org/2001/XMLSchema" xmlns:xsi="http://www.w3.org/2001/XMLSchema-instance" ID="b22d9b4c-21c3-4360-ac2a-ec60e0d80326" Text=""&gt;&lt;Prefixes /&gt;&lt;Attributes /&gt;&lt;/EntityValue&gt;</ProperParty>
  <ProperPartyAdd>&lt;?xml version="1.0" encoding="utf-16"?&gt;&lt;EntityValue xmlns:xsd="http://www.w3.org/2001/XMLSchema" xmlns:xsi="http://www.w3.org/2001/XMLSchema-instance" ID="ade43a6f-0453-4736-ab38-12227a21a323" Text=""&gt;&lt;Prefixes /&gt;&lt;Attributes /&gt;&lt;/EntityValue&gt;</ProperPartyAdd>
  <RealParty>&lt;?xml version="1.0" encoding="utf-16"?&gt;&lt;EntityValue xmlns:xsd="http://www.w3.org/2001/XMLSchema" xmlns:xsi="http://www.w3.org/2001/XMLSchema-instance" ID="7774f378-b5af-4d78-a72c-ae620af1339b" Text=""&gt;&lt;Prefixes /&gt;&lt;Attributes /&gt;&lt;/EntityValue&gt;</RealParty>
  <RealPartyAdd>&lt;?xml version="1.0" encoding="utf-16"?&gt;&lt;EntityValue xmlns:xsd="http://www.w3.org/2001/XMLSchema" xmlns:xsi="http://www.w3.org/2001/XMLSchema-instance" ID="ade43a6f-0453-4736-ab38-12227a21a323" Text=""&gt;&lt;Prefixes /&gt;&lt;Attributes /&gt;&lt;/EntityValue&gt;</RealPartyAdd>
  <OurReference>&lt;?xml version="1.0" encoding="utf-16"?&gt;&lt;EntityValue xmlns:xsd="http://www.w3.org/2001/XMLSchema" xmlns:xsi="http://www.w3.org/2001/XMLSchema-instance" ID="c06a1c4a-0978-4698-9f6f-a6e44b8682c1" Text="214817_AdB__000X_v"&gt;&lt;Prefixes /&gt;&lt;Attributes /&gt;&lt;/EntityValue&gt;</OurReference>
  <YourReference>&lt;?xml version="1.0" encoding="utf-16"?&gt;&lt;EntityValue xmlns:xsd="http://www.w3.org/2001/XMLSchema" xmlns:xsi="http://www.w3.org/2001/XMLSchema-instance" ID="b28842c8-84fc-4c82-8aca-9af154a352ff" Text=""&gt;&lt;Prefixes /&gt;&lt;Attributes /&gt;&lt;/EntityValue&gt;</YourReference>
  <Reference>&lt;?xml version="1.0" encoding="utf-16"?&gt;&lt;EntityValue xmlns:xsd="http://www.w3.org/2001/XMLSchema" xmlns:xsi="http://www.w3.org/2001/XMLSchema-instance" ID="7ea56efe-dd76-4ca0-aaee-8fad705b9aa2" Text="214817_AdB__000X_v"&gt;&lt;Prefixes /&gt;&lt;Attributes /&gt;&lt;/EntityValue&gt;</Reference>
  <Subject>&lt;?xml version="1.0" encoding="utf-16"?&gt;&lt;EntityValue xmlns:xsd="http://www.w3.org/2001/XMLSchema" xmlns:xsi="http://www.w3.org/2001/XMLSchema-instance" ID="41b188fa-5e92-408b-8947-df851b5074be" Text="Gebiedsuitwerking Lattrop-Breklenkamp"&gt;&lt;Prefixes /&gt;&lt;Attributes&gt;&lt;EntityAttribute Name="GeneratedValue" Text="Gebiedsuitwerking Lattrop-Breklenkamp" /&gt;&lt;/Attributes&gt;&lt;/EntityValue&gt;</Subject>
  <Attn>&lt;?xml version="1.0" encoding="utf-16"?&gt;&lt;EntityValue xmlns:xsd="http://www.w3.org/2001/XMLSchema" xmlns:xsi="http://www.w3.org/2001/XMLSchema-instance" ID="bbefe01a-e3b9-4b24-8bba-27d8a7cdc467" Text=""&gt;&lt;Prefixes /&gt;&lt;Attributes /&gt;&lt;/EntityValue&gt;</Attn>
  <AttnName>&lt;?xml version="1.0" encoding="utf-16"?&gt;&lt;EntityValue xmlns:xsd="http://www.w3.org/2001/XMLSchema" xmlns:xsi="http://www.w3.org/2001/XMLSchema-instance" ID="1e14d59a-045e-4e4d-8383-bff3de8dd83f" Text=""&gt;&lt;Prefixes /&gt;&lt;Attributes /&gt;&lt;/EntityValue&gt;</AttnName>
  <BULocation>&lt;?xml version="1.0" encoding="utf-16"?&gt;&lt;EntityValue xmlns:xsd="http://www.w3.org/2001/XMLSchema" xmlns:xsi="http://www.w3.org/2001/XMLSchema-instance" ID="75730418-5ee4-4a74-aea5-3282c8c69169" Text="Holten(NL)"&gt;&lt;Prefixes /&gt;&lt;Attributes&gt;&lt;EntityAttribute Name="lvl3name" Text="Aveco de Bondt BV" /&gt;&lt;EntityAttribute Name="lvl3telephone" Text="+31 548 85 33 33" /&gt;&lt;EntityAttribute Name="lvl3fax" Text="" /&gt;&lt;EntityAttribute Name="lvl3email" Text="info@avecodebondt.nl" /&gt;&lt;EntityAttribute Name="lvl3visitaddress1" Text="Burgemeester van der Borchstraat 2" /&gt;&lt;EntityAttribute Name="lvl3visitaddress2" Text="" /&gt;&lt;EntityAttribute Name="lvl3zip" Text="7451 CH" /&gt;&lt;EntityAttribute Name="lvl3city" Text="Holten" /&gt;&lt;EntityAttribute Name="lvl3pobox1" Text="64" /&gt;&lt;EntityAttribute Name="lvl3pobox2" Text="7450 AB Holten" /&gt;&lt;EntityAttribute Name="lvl3website" Text="avecodebondt.nl" /&gt;&lt;EntityAttribute Name="lvl3linkedinlink" Text="www.linkedin.com/company/aveco-de-bondt" /&gt;&lt;EntityAttribute Name="lvl3twitterlink" Text="www.twitter.com" /&gt;&lt;EntityAttribute Name="lvl3facebooklink" Text="www.facebook.nl" /&gt;&lt;EntityAttribute Name="lvl3youtubelink" Text="www.youtube.nl" /&gt;&lt;EntityAttribute Name="lvl3disclaimerlink" Text="www.avecodebondt.nl/nl/service/disclaimer" /&gt;&lt;EntityAttribute Name="Location_id" Text="AvecoHolten" /&gt;&lt;EntityAttribute Name="Location_name" Text="Holten" /&gt;&lt;EntityAttribute Name="logo_header" Text="{Images}\Aveco\aveco_logo_header.emf" /&gt;&lt;EntityAttribute Name="logo_header_otherpage" Text="{Images}\Aveco\aveco_logo_header_otherpage.emf" /&gt;&lt;EntityAttribute Name="logo_footer" Text="{Images}\Aveco\aveco_logo_footer.emf" /&gt;&lt;EntityAttribute Name="logo_footer_otherpage" Text="{Images}\Aveco\aveco_logo_footer_otherpage.emf" /&gt;&lt;EntityAttribute Name="logo_email" Text="{Images}\Aveco\aveco_logo_email.png" /&gt;&lt;EntityAttribute Name="logo_excel" Text="{Images}\Aveco\aveco_logo_excel.png" /&gt;&lt;EntityAttribute Name="logo_report" Text="{Images}\Aveco\aveco_logo_report.emf" /&gt;&lt;EntityAttribute Name="logo_report2" Text="{Images}\Aveco\aveco_logo_report_2.emf" /&gt;&lt;EntityAttribute Name="logo_header_report" Text="{Images}\Aveco\aveco_logo_header_report.emf" /&gt;&lt;EntityAttribute Name="banner_temporary" Text="{Images}\Aveco\Banner_Infrarelatiedagen.png" /&gt;&lt;EntityAttribute Name="loccountry" Text="Nederland" /&gt;&lt;EntityAttribute Name="loccountrycode" Text="NL" /&gt;&lt;EntityAttribute Name="locextra" Text=" - " /&gt;&lt;EntityAttribute Name="bankinfo" Text="NL87 ABNA 0551 3061 57" /&gt;&lt;EntityAttribute Name="coc" Text="30169759" /&gt;&lt;EntityAttribute Name="vatnr" Text="NL809302871B01" /&gt;&lt;EntityAttribute Name="legaltextmail_1" Text="Op al onze e-mail berichten is de" /&gt;&lt;EntityAttribute Name="legaltextmail_2" Text="van toepassing." /&gt;&lt;EntityAttribute Name="url_legaltextmail" Text="https://www.avecodebondt.nl/nl/over-ons/contact/disclaimer-e-mail" /&gt;&lt;EntityAttribute Name="logo_linkedin" Text="" /&gt;&lt;EntityAttribute Name="logo_twitter" Text="" /&gt;&lt;EntityAttribute Name="logo_youtube" Text="" /&gt;&lt;EntityAttribute Name="url_linkedin" Text="https://www.linkedin.com/company/aveco-de-bondt" /&gt;&lt;EntityAttribute Name="url_twitter" Text="https://twitter.com/avecodebondt" /&gt;&lt;EntityAttribute Name="url_youtube" Text="https://www.youtube.com/user/AvecodeBondt" /&gt;&lt;EntityAttribute Name="url_xing" Text="" /&gt;&lt;EntityAttribute Name="url_instagram" Text="https://www.instagram.com/explore/tags/avecodebondt/" /&gt;&lt;EntityAttribute Name="TemplateFolder" Text="" /&gt;&lt;EntityAttribute Name="Businessunits_id" Text="Aveco" /&gt;&lt;EntityAttribute Name="Businessunits_name" Text="Aveco de Bondt" /&gt;&lt;/Attributes&gt;&lt;/EntityValue&gt;</BULocation>
  <Salutation>&lt;?xml version="1.0" encoding="utf-16"?&gt;&lt;EntityValue xmlns:xsd="http://www.w3.org/2001/XMLSchema" xmlns:xsi="http://www.w3.org/2001/XMLSchema-instance" ID="de8eee47-0e24-4717-822f-c0636472784f" Text=""&gt;&lt;Prefixes /&gt;&lt;Attributes /&gt;&lt;/EntityValue&gt;</Salutation>
  <Onbehalfof>&lt;?xml version="1.0" encoding="utf-16"?&gt;&lt;EntityValue xmlns:xsd="http://www.w3.org/2001/XMLSchema" xmlns:xsi="http://www.w3.org/2001/XMLSchema-instance" ID="77d83a06-9f9f-46df-bfa8-88c23cfb1cc2" Text=""&gt;&lt;Prefixes /&gt;&lt;Attributes /&gt;&lt;/EntityValue&gt;</Onbehalfof>
  <Signer>&lt;?xml version="1.0" encoding="utf-16"?&gt;&lt;EntityValue xmlns:xsd="http://www.w3.org/2001/XMLSchema" xmlns:xsi="http://www.w3.org/2001/XMLSchema-instance" ID="acfc10be-56e8-4d99-baec-e13963abd3d2" Text=""&gt;&lt;Prefixes /&gt;&lt;Attributes /&gt;&lt;/EntityValue&gt;</Signer>
  <Signer2>&lt;?xml version="1.0" encoding="utf-16"?&gt;&lt;EntityValue xmlns:xsd="http://www.w3.org/2001/XMLSchema" xmlns:xsi="http://www.w3.org/2001/XMLSchema-instance" ID="a56058fb-28ed-4d3b-ae9c-ee0af2e48a04" Text=""&gt;&lt;Prefixes /&gt;&lt;Attributes /&gt;&lt;/EntityValue&gt;</Signer2>
  <Signer3>&lt;?xml version="1.0" encoding="utf-16"?&gt;&lt;EntityValue xmlns:xsd="http://www.w3.org/2001/XMLSchema" xmlns:xsi="http://www.w3.org/2001/XMLSchema-instance" ID="4a03c868-a508-4b56-9da1-ed062a3d40a5" Text=""&gt;&lt;Prefixes /&gt;&lt;Attributes /&gt;&lt;/EntityValue&gt;</Signer3>
  <Enclosures>&lt;?xml version="1.0" encoding="utf-16"?&gt;&lt;EntityValue xmlns:xsd="http://www.w3.org/2001/XMLSchema" xmlns:xsi="http://www.w3.org/2001/XMLSchema-instance" ID="74be3f31-5e7e-4ed7-978a-1f4266a2b600" Text=""&gt;&lt;Prefixes /&gt;&lt;Attributes /&gt;&lt;/EntityValue&gt;</Enclosures>
  <CarbonCopies>&lt;?xml version="1.0" encoding="utf-16"?&gt;&lt;EntityValue xmlns:xsd="http://www.w3.org/2001/XMLSchema" xmlns:xsi="http://www.w3.org/2001/XMLSchema-instance" ID="8bf8952d-8542-4a39-b463-adcde04652e3" Text=""&gt;&lt;Prefixes /&gt;&lt;Attributes /&gt;&lt;/EntityValue&gt;</CarbonCopies>
  <CarbonCopiesAdd>&lt;?xml version="1.0" encoding="utf-16"?&gt;&lt;EntityValue xmlns:xsd="http://www.w3.org/2001/XMLSchema" xmlns:xsi="http://www.w3.org/2001/XMLSchema-instance" ID="ade43a6f-0453-4736-ab38-12227a21a323" Text=""&gt;&lt;Prefixes /&gt;&lt;Attributes /&gt;&lt;/EntityValue&gt;</CarbonCopiesAdd>
  <AuthorData>&lt;?xml version="1.0" encoding="utf-16"?&gt;&lt;EntityValue xmlns:xsd="http://www.w3.org/2001/XMLSchema" xmlns:xsi="http://www.w3.org/2001/XMLSchema-instance" ID="5838f264-c078-4602-a028-de17e981b605" Text="Anita ten Wolthuis-Bronsvoort (NL)"&gt;&lt;Prefixes /&gt;&lt;Attributes&gt;&lt;EntityAttribute Name="import" Text="Anita ten Wolthuis - Bronsvoort" /&gt;&lt;EntityAttribute Name="seperator1" Text="" /&gt;&lt;EntityAttribute Name="fullname" Text="J.W. ten Wolthuis - Bronsvoort" /&gt;&lt;EntityAttribute Name="titlefor" Text="" /&gt;&lt;EntityAttribute Name="initials" Text="JWtW" /&gt;&lt;EntityAttribute Name="firstletters" Text="J.W." /&gt;&lt;EntityAttribute Name="firstname" Text="Anita" /&gt;&lt;EntityAttribute Name="middlename" Text="ten" /&gt;&lt;EntityAttribute Name="lastname" Text="Wolthuis - Bronsvoort" /&gt;&lt;EntityAttribute Name="titleafter" Text="" /&gt;&lt;EntityAttribute Name="functionline1" Text="Senior adviseur" /&gt;&lt;EntityAttribute Name="functionline2" Text="Landelijk gebied" /&gt;&lt;EntityAttribute Name="functionline3" Text="" /&gt;&lt;EntityAttribute Name="discipline" Text="Landelijk gebied" /&gt;&lt;EntityAttribute Name="afkorting" Text="" /&gt;&lt;EntityAttribute Name="email" Text="atwolthuis@avecodebondt.nl" /&gt;&lt;EntityAttribute Name="bulist" Text="Aveco de Bondt" /&gt;&lt;EntityAttribute Name="locationlist" Text="Holten" /&gt;&lt;EntityAttribute Name="departmentlist" Text="&amp;lt;Afdeling selecteren&amp;gt;" /&gt;&lt;EntityAttribute Name="telephone" Text="0548-853333" /&gt;&lt;EntityAttribute Name="mobile" Text="+31 6 130 56 569" /&gt;&lt;EntityAttribute Name="greeting" Text="Met vriendelijke groet," /&gt;&lt;EntityAttribute Name="signature" Text="" /&gt;&lt;EntityAttribute Name="present" Text="woe" /&gt;&lt;EntityAttribute Name="linkedin" Text="" /&gt;&lt;EntityAttribute Name="twitter" Text="" /&gt;&lt;EntityAttribute Name="facebook" Text="" /&gt;&lt;EntityAttribute Name="teams" Text="" /&gt;&lt;EntityAttribute Name="country" Text="Nederland" /&gt;&lt;EntityAttribute Name="organisationdata" Text="\Aveco\AvecoHolten\" /&gt;&lt;EntityAttribute Name="BU_lvl3name" Text="Aveco de Bondt BV" /&gt;&lt;EntityAttribute Name="BU_lvl3telephone" Text="+31 548 85 33 33" /&gt;&lt;EntityAttribute Name="BU_lvl3fax" Text="" /&gt;&lt;EntityAttribute Name="BU_lvl3email" Text="info@avecodebondt.nl" /&gt;&lt;EntityAttribute Name="BU_lvl3visitaddress1" Text="Burgemeester van der Borchstraat 2" /&gt;&lt;EntityAttribute Name="BU_lvl3visitaddress2" Text="" /&gt;&lt;EntityAttribute Name="BU_lvl3zip" Text="7451 CH" /&gt;&lt;EntityAttribute Name="BU_lvl3city" Text="Holten" /&gt;&lt;EntityAttribute Name="BU_lvl3pobox1" Text="64" /&gt;&lt;EntityAttribute Name="BU_lvl3pobox2" Text="7450 AB Holten" /&gt;&lt;EntityAttribute Name="BU_lvl3website" Text="avecodebondt.nl" /&gt;&lt;EntityAttribute Name="BU_lvl3linkedinlink" Text="www.linkedin.com/company/aveco-de-bondt" /&gt;&lt;EntityAttribute Name="BU_lvl3twitterlink" Text="www.twitter.com" /&gt;&lt;EntityAttribute Name="BU_lvl3facebooklink" Text="www.facebook.nl" /&gt;&lt;EntityAttribute Name="BU_lvl3youtubelink" Text="www.youtube.nl" /&gt;&lt;EntityAttribute Name="BU_lvl3disclaimerlink" Text="www.avecodebondt.nl/nl/service/disclaimer" /&gt;&lt;EntityAttribute Name="BU_Location_id" Text="AvecoHolten" /&gt;&lt;EntityAttribute Name="BU_Location_name" Text="Holten" /&gt;&lt;EntityAttribute Name="BU_logo_header" Text="{Images}\Aveco\aveco_logo_header.emf" /&gt;&lt;EntityAttribute Name="BU_logo_header_otherpage" Text="{Images}\Aveco\aveco_logo_header_otherpage.emf" /&gt;&lt;EntityAttribute Name="BU_logo_footer" Text="{Images}\Aveco\aveco_logo_footer.emf" /&gt;&lt;EntityAttribute Name="BU_logo_footer_otherpage" Text="{Images}\Aveco\aveco_logo_footer_otherpage.emf" /&gt;&lt;EntityAttribute Name="BU_logo_email" Text="{Images}\Aveco\aveco_logo_email.png" /&gt;&lt;EntityAttribute Name="BU_logo_excel" Text="{Images}\Aveco\aveco_logo_excel.png" /&gt;&lt;EntityAttribute Name="BU_logo_report" Text="{Images}\Aveco\aveco_logo_report.emf" /&gt;&lt;EntityAttribute Name="BU_logo_report2" Text="{Images}\Aveco\aveco_logo_report_2.emf" /&gt;&lt;EntityAttribute Name="BU_logo_header_report" Text="{Images}\Aveco\aveco_logo_header_report.emf" /&gt;&lt;EntityAttribute Name="BU_banner_temporary" Text="{Images}\Aveco\Banner_Infrarelatiedagen.png" /&gt;&lt;EntityAttribute Name="BU_loccountry" Text="Nederland" /&gt;&lt;EntityAttribute Name="BU_loccountrycode" Text="NL" /&gt;&lt;EntityAttribute Name="BU_locextra" Text=" - " /&gt;&lt;EntityAttribute Name="BU_bankinfo" Text="NL87 ABNA 0551 3061 57" /&gt;&lt;EntityAttribute Name="BU_coc" Text="30169759" /&gt;&lt;EntityAttribute Name="BU_vatnr" Text="NL809302871B01" /&gt;&lt;EntityAttribute Name="BU_legaltextmail_1" Text="Op al onze e-mail berichten is de" /&gt;&lt;EntityAttribute Name="BU_legaltextmail_2" Text="van toepassing." /&gt;&lt;EntityAttribute Name="BU_url_legaltextmail" Text="https://www.avecodebondt.nl/nl/over-ons/contact/disclaimer-e-mail" /&gt;&lt;EntityAttribute Name="BU_logo_linkedin" Text="" /&gt;&lt;EntityAttribute Name="BU_logo_twitter" Text="" /&gt;&lt;EntityAttribute Name="BU_logo_youtube" Text="" /&gt;&lt;EntityAttribute Name="BU_url_linkedin" Text="https://www.linkedin.com/company/aveco-de-bondt" /&gt;&lt;EntityAttribute Name="BU_url_twitter" Text="https://twitter.com/avecodebondt" /&gt;&lt;EntityAttribute Name="BU_url_youtube" Text="https://www.youtube.com/user/AvecodeBondt" /&gt;&lt;EntityAttribute Name="BU_url_xing" Text="" /&gt;&lt;EntityAttribute Name="BU_url_instagram" Text="https://www.instagram.com/explore/tags/avecodebondt/" /&gt;&lt;EntityAttribute Name="BU_TemplateFolder" Text="" /&gt;&lt;EntityAttribute Name="BU_Businessunits_id" Text="Aveco" /&gt;&lt;EntityAttribute Name="BU_Businessunits_name" Text="Aveco de Bondt" /&gt;&lt;/Attributes&gt;&lt;/EntityValue&gt;</AuthorData>
  <Signer1Data>&lt;?xml version="1.0" encoding="utf-16"?&gt;&lt;EntityValue xmlns:xsd="http://www.w3.org/2001/XMLSchema" xmlns:xsi="http://www.w3.org/2001/XMLSchema-instance" ID="9cab03a8-3414-4e73-bde2-2416062b004e" Text=""&gt;&lt;Prefixes /&gt;&lt;Attributes /&gt;&lt;/EntityValue&gt;</Signer1Data>
  <Signer2Data>&lt;?xml version="1.0" encoding="utf-16"?&gt;&lt;EntityValue xmlns:xsd="http://www.w3.org/2001/XMLSchema" xmlns:xsi="http://www.w3.org/2001/XMLSchema-instance" ID="314a5451-1a79-485d-ac9f-5699242efe6e" Text=""&gt;&lt;Prefixes /&gt;&lt;Attributes /&gt;&lt;/EntityValue&gt;</Signer2Data>
  <Signer3Data>&lt;?xml version="1.0" encoding="utf-16"?&gt;&lt;EntityValue xmlns:xsd="http://www.w3.org/2001/XMLSchema" xmlns:xsi="http://www.w3.org/2001/XMLSchema-instance" ID="32d83f21-233d-4be1-a2d9-664dadc63033" Text=""&gt;&lt;Prefixes /&gt;&lt;Attributes /&gt;&lt;/EntityValue&gt;</Signer3Data>
  <DateAgreement>&lt;?xml version="1.0" encoding="utf-16"?&gt;&lt;EntityValue xmlns:xsd="http://www.w3.org/2001/XMLSchema" xmlns:xsi="http://www.w3.org/2001/XMLSchema-instance" ID="49f3f25f-5ce6-43df-b930-2a0304608336" Text=""&gt;&lt;Prefixes /&gt;&lt;Attributes /&gt;&lt;/EntityValue&gt;</DateAgreement>
  <Status>&lt;?xml version="1.0" encoding="utf-16"?&gt;&lt;EntityValue xmlns:xsd="http://www.w3.org/2001/XMLSchema" xmlns:xsi="http://www.w3.org/2001/XMLSchema-instance" ID="f2cf3223-7853-4956-b814-c292bea9d1cb" Text=""&gt;&lt;Prefixes /&gt;&lt;Attributes /&gt;&lt;/EntityValue&gt;</Status>
  <chkNoLogoText>&lt;?xml version="1.0" encoding="utf-16"?&gt;&lt;EntityValue xmlns:xsd="http://www.w3.org/2001/XMLSchema" xmlns:xsi="http://www.w3.org/2001/XMLSchema-instance" ID="83a73023-a1be-4cf7-a6fd-6c717bb397bb" Text=""&gt;&lt;Prefixes /&gt;&lt;Attributes /&gt;&lt;/EntityValue&gt;</chkNoLogoText>
  <chkNoLogo>&lt;?xml version="1.0" encoding="utf-16"?&gt;&lt;EntityValue xmlns:xsd="http://www.w3.org/2001/XMLSchema" xmlns:xsi="http://www.w3.org/2001/XMLSchema-instance" ID="8426ac78-790a-4a99-9e6d-8ec20f4e4751" Text="false"&gt;&lt;Prefixes /&gt;&lt;Attributes /&gt;&lt;/EntityValue&gt;</chkNoLogo>
  <chkLogoText>&lt;?xml version="1.0" encoding="utf-16"?&gt;&lt;EntityValue xmlns:xsd="http://www.w3.org/2001/XMLSchema" xmlns:xsi="http://www.w3.org/2001/XMLSchema-instance" ID="05f8c4f8-12b5-4c0d-93c8-51d6531ff919" Text=""&gt;&lt;Prefixes /&gt;&lt;Attributes /&gt;&lt;/EntityValue&gt;</chkLogoText>
  <chkLogo>&lt;?xml version="1.0" encoding="utf-16"?&gt;&lt;EntityValue xmlns:xsd="http://www.w3.org/2001/XMLSchema" xmlns:xsi="http://www.w3.org/2001/XMLSchema-instance" ID="4c9e716a-3cd4-4dfe-8806-e411ab86fec9" Text="True"&gt;&lt;Prefixes /&gt;&lt;Attributes /&gt;&lt;/EntityValue&gt;</chkLogo>
  <chkSignDigitalText>&lt;?xml version="1.0" encoding="utf-16"?&gt;&lt;EntityValue xmlns:xsd="http://www.w3.org/2001/XMLSchema" xmlns:xsi="http://www.w3.org/2001/XMLSchema-instance" ID="8d8650b7-a497-4a58-b2c7-75bbba027375" Text=""&gt;&lt;Prefixes /&gt;&lt;Attributes /&gt;&lt;/EntityValue&gt;</chkSignDigitalText>
  <chkSignDigital>&lt;?xml version="1.0" encoding="utf-16"?&gt;&lt;EntityValue xmlns:xsd="http://www.w3.org/2001/XMLSchema" xmlns:xsi="http://www.w3.org/2001/XMLSchema-instance" ID="601df987-94ee-4b0a-8449-db41134c6cd4" Text="True"&gt;&lt;Prefixes /&gt;&lt;Attributes /&gt;&lt;/EntityValue&gt;</chkSignDigital>
  <Meeting>&lt;?xml version="1.0" encoding="utf-16"?&gt;&lt;EntityValue xmlns:xsd="http://www.w3.org/2001/XMLSchema" xmlns:xsi="http://www.w3.org/2001/XMLSchema-instance" ID="ac8fed1e-cf98-4dde-961d-2376f917d4ad" Text=""&gt;&lt;Prefixes /&gt;&lt;Attributes /&gt;&lt;/EntityValue&gt;</Meeting>
  <Location>&lt;?xml version="1.0" encoding="utf-16"?&gt;&lt;EntityValue xmlns:xsd="http://www.w3.org/2001/XMLSchema" xmlns:xsi="http://www.w3.org/2001/XMLSchema-instance" ID="55145403-c90a-4899-b2ce-991792157af4" Text=""&gt;&lt;Prefixes /&gt;&lt;Attributes /&gt;&lt;/EntityValue&gt;</Location>
  <Present>&lt;?xml version="1.0" encoding="utf-16"?&gt;&lt;EntityValue xmlns:xsd="http://www.w3.org/2001/XMLSchema" xmlns:xsi="http://www.w3.org/2001/XMLSchema-instance" ID="4f9e46e2-c475-4137-86b9-5471f4795cc8" Text=""&gt;&lt;Prefixes /&gt;&lt;Attributes /&gt;&lt;/EntityValue&gt;</Present>
  <Absent>&lt;?xml version="1.0" encoding="utf-16"?&gt;&lt;EntityValue xmlns:xsd="http://www.w3.org/2001/XMLSchema" xmlns:xsi="http://www.w3.org/2001/XMLSchema-instance" ID="55d5aad9-139f-400a-a954-827024130055" Text=""&gt;&lt;Prefixes /&gt;&lt;Attributes /&gt;&lt;/EntityValue&gt;</Absent>
  <Copy>&lt;?xml version="1.0" encoding="utf-16"?&gt;&lt;EntityValue xmlns:xsd="http://www.w3.org/2001/XMLSchema" xmlns:xsi="http://www.w3.org/2001/XMLSchema-instance" ID="89cf717f-6a93-4775-88c9-c50d4505df27" Text=""&gt;&lt;Prefixes /&gt;&lt;Attributes /&gt;&lt;/EntityValue&gt;</Copy>
  <DateNextMeeting>&lt;?xml version="1.0" encoding="utf-16"?&gt;&lt;EntityValue xmlns:xsd="http://www.w3.org/2001/XMLSchema" xmlns:xsi="http://www.w3.org/2001/XMLSchema-instance" ID="1ee892ae-3f99-4de3-95cf-6fbee52bf507" Text=""&gt;&lt;Prefixes /&gt;&lt;Attributes /&gt;&lt;/EntityValue&gt;</DateNextMeeting>
  <TimeNextMeeting>&lt;?xml version="1.0" encoding="utf-16"?&gt;&lt;EntityValue xmlns:xsd="http://www.w3.org/2001/XMLSchema" xmlns:xsi="http://www.w3.org/2001/XMLSchema-instance" ID="579b8878-39c3-4f47-805f-606757706157" Text=""&gt;&lt;Prefixes /&gt;&lt;Attributes /&gt;&lt;/EntityValue&gt;</TimeNextMeeting>
  <LocationNextMeeting>&lt;?xml version="1.0" encoding="utf-16"?&gt;&lt;EntityValue xmlns:xsd="http://www.w3.org/2001/XMLSchema" xmlns:xsi="http://www.w3.org/2001/XMLSchema-instance" ID="ad0e65a8-0bbe-452c-99c9-373c1ee38f1e" Text=""&gt;&lt;Prefixes /&gt;&lt;Attributes /&gt;&lt;/EntityValue&gt;</LocationNextMeeting>
  <LegalInstance>&lt;?xml version="1.0" encoding="utf-16"?&gt;&lt;EntityValue xmlns:xsd="http://www.w3.org/2001/XMLSchema" xmlns:xsi="http://www.w3.org/2001/XMLSchema-instance" ID="cebd90af-ed35-4ee2-9b2f-b876dfe33d5f" Text=""&gt;&lt;Prefixes /&gt;&lt;Attributes /&gt;&lt;/EntityValue&gt;</LegalInstance>
  <LegalSector>&lt;?xml version="1.0" encoding="utf-16"?&gt;&lt;EntityValue xmlns:xsd="http://www.w3.org/2001/XMLSchema" xmlns:xsi="http://www.w3.org/2001/XMLSchema-instance" ID="80d45f8b-4af2-476b-b11a-15e81c65ab2d" Text=""&gt;&lt;Prefixes /&gt;&lt;Attributes /&gt;&lt;/EntityValue&gt;</LegalSector>
  <Court>&lt;?xml version="1.0" encoding="utf-16"?&gt;&lt;EntityValue xmlns:xsd="http://www.w3.org/2001/XMLSchema" xmlns:xsi="http://www.w3.org/2001/XMLSchema-instance" ID="ef08ae7c-1d66-47f1-8589-4e82a4d04c85" Text=""&gt;&lt;Prefixes /&gt;&lt;Attributes /&gt;&lt;/EntityValue&gt;</Court>
  <CourtLocation>&lt;?xml version="1.0" encoding="utf-16"?&gt;&lt;EntityValue xmlns:xsd="http://www.w3.org/2001/XMLSchema" xmlns:xsi="http://www.w3.org/2001/XMLSchema-instance" ID="007d2e05-3c56-4352-81b9-c5763a5c1e7b" Text=""&gt;&lt;Prefixes /&gt;&lt;Attributes /&gt;&lt;/EntityValue&gt;</CourtLocation>
  <DateSession>&lt;?xml version="1.0" encoding="utf-16"?&gt;&lt;EntityValue xmlns:xsd="http://www.w3.org/2001/XMLSchema" xmlns:xsi="http://www.w3.org/2001/XMLSchema-instance" ID="b89a3018-7033-48bc-ac11-4c4d1b2c3f23" Text=""&gt;&lt;Prefixes /&gt;&lt;Attributes /&gt;&lt;/EntityValue&gt;</DateSession>
  <TimeSession>&lt;?xml version="1.0" encoding="utf-16"?&gt;&lt;EntityValue xmlns:xsd="http://www.w3.org/2001/XMLSchema" xmlns:xsi="http://www.w3.org/2001/XMLSchema-instance" ID="14b14e94-7cbd-47be-9231-9b063b175b60" Text=""&gt;&lt;Prefixes /&gt;&lt;Attributes /&gt;&lt;/EntityValue&gt;</TimeSession>
  <Subtitle>&lt;?xml version="1.0" encoding="utf-16"?&gt;&lt;EntityValue xmlns:xsd="http://www.w3.org/2001/XMLSchema" xmlns:xsi="http://www.w3.org/2001/XMLSchema-instance" ID="bdf5135a-c169-4de0-912a-072f683cedf6" Text=""&gt;&lt;Prefixes /&gt;&lt;Attributes /&gt;&lt;/EntityValue&gt;</Subtitle>
  <Freefield1>&lt;?xml version="1.0" encoding="utf-16"?&gt;&lt;EntityValue xmlns:xsd="http://www.w3.org/2001/XMLSchema" xmlns:xsi="http://www.w3.org/2001/XMLSchema-instance" ID="1d70c6e9-56ea-48bc-abd3-067ef7fb44b3" Text=""&gt;&lt;Prefixes /&gt;&lt;Attributes /&gt;&lt;/EntityValue&gt;</Freefield1>
  <Stage>&lt;?xml version="1.0" encoding="utf-16"?&gt;&lt;EntityValue xmlns:xsd="http://www.w3.org/2001/XMLSchema" xmlns:xsi="http://www.w3.org/2001/XMLSchema-instance" ID="72ef56b9-9f8f-4e46-a13b-8de17975fb6a" Text=""&gt;&lt;Prefixes /&gt;&lt;Attributes /&gt;&lt;/EntityValue&gt;</Stage>
  <Aanwezig>&lt;?xml version="1.0" encoding="utf-16"?&gt;&lt;EntityValue xmlns:xsd="http://www.w3.org/2001/XMLSchema" xmlns:xsi="http://www.w3.org/2001/XMLSchema-instance" ID="a57be810-f1a8-46ab-9e7e-a4fd9f6f1879" Text=""&gt;&lt;Prefixes /&gt;&lt;Attributes /&gt;&lt;/EntityValue&gt;</Aanwezig>
  <Afwezig>&lt;?xml version="1.0" encoding="utf-16"?&gt;&lt;EntityValue xmlns:xsd="http://www.w3.org/2001/XMLSchema" xmlns:xsi="http://www.w3.org/2001/XMLSchema-instance" ID="7436ed05-af52-4cec-a3db-190f39b8e1c5" Text=""&gt;&lt;Prefixes /&gt;&lt;Attributes /&gt;&lt;/EntityValue&gt;</Afwezig>
  <ProjectNumber>&lt;?xml version="1.0" encoding="utf-16"?&gt;&lt;EntityValue xmlns:xsd="http://www.w3.org/2001/XMLSchema" xmlns:xsi="http://www.w3.org/2001/XMLSchema-instance" ID="5fa75845-c562-4937-88b1-77643a29a835" Text=""&gt;&lt;Prefixes /&gt;&lt;Attributes /&gt;&lt;/EntityValue&gt;</ProjectNumber>
  <PowerPointFooter>&lt;?xml version="1.0" encoding="utf-16"?&gt;&lt;EntityValue xmlns:xsd="http://www.w3.org/2001/XMLSchema" xmlns:xsi="http://www.w3.org/2001/XMLSchema-instance" ID="ede4447b-0693-43ea-9ce2-af165bef6a5a" Text=""&gt;&lt;Prefixes /&gt;&lt;Attributes /&gt;&lt;/EntityValue&gt;</PowerPointFooter>
  <Headers>&lt;?xml version="1.0" encoding="utf-16"?&gt;&lt;EntityValue xmlns:xsd="http://www.w3.org/2001/XMLSchema" xmlns:xsi="http://www.w3.org/2001/XMLSchema-instance" ID="f96447f7-0582-4dfc-8a13-26fe523b9001" Text=""&gt;&lt;Prefixes /&gt;&lt;Attributes /&gt;&lt;/EntityValue&gt;</Headers>
  <HeaderText>&lt;?xml version="1.0" encoding="utf-16"?&gt;&lt;EntityValue xmlns:xsd="http://www.w3.org/2001/XMLSchema" xmlns:xsi="http://www.w3.org/2001/XMLSchema-instance" ID="50866161-3baf-4c66-aa09-c1335e997b05" Text=""&gt;&lt;Prefixes /&gt;&lt;Attributes /&gt;&lt;/EntityValue&gt;</HeaderText>
  <NumberType>&lt;?xml version="1.0" encoding="utf-16"?&gt;&lt;EntityValue xmlns:xsd="http://www.w3.org/2001/XMLSchema" xmlns:xsi="http://www.w3.org/2001/XMLSchema-instance" ID="76ecd9ad-0d0a-4288-8f20-1a0690db40d6" Text=""&gt;&lt;Prefixes /&gt;&lt;Attributes /&gt;&lt;/EntityValue&gt;</NumberType>
  <NumberText>&lt;?xml version="1.0" encoding="utf-16"?&gt;&lt;EntityValue xmlns:xsd="http://www.w3.org/2001/XMLSchema" xmlns:xsi="http://www.w3.org/2001/XMLSchema-instance" ID="55a25e1d-e4bc-45fd-92eb-d8ad62dd63e4" Text=""&gt;&lt;Prefixes /&gt;&lt;Attributes /&gt;&lt;/EntityValue&gt;</NumberText>
  <LegalSignature>&lt;?xml version="1.0" encoding="utf-16"?&gt;&lt;EntityValue xmlns:xsd="http://www.w3.org/2001/XMLSchema" xmlns:xsi="http://www.w3.org/2001/XMLSchema-instance" ID="8a6519d2-a807-4b67-a8dd-061d77466ec0" Text=""&gt;&lt;Prefixes /&gt;&lt;Attributes /&gt;&lt;/EntityValue&gt;</LegalSignature>
  <Version>&lt;?xml version="1.0" encoding="utf-16"?&gt;&lt;EntityValue xmlns:xsd="http://www.w3.org/2001/XMLSchema" xmlns:xsi="http://www.w3.org/2001/XMLSchema-instance" ID="a592c7e1-076a-4b45-8bdb-4b0fd93068c5" Text=""&gt;&lt;Prefixes /&gt;&lt;Attributes /&gt;&lt;/EntityValue&gt;</Version>
  <ReportcoverFront>&lt;?xml version="1.0" encoding="utf-16"?&gt;&lt;EntityValue xmlns:xsd="http://www.w3.org/2001/XMLSchema" xmlns:xsi="http://www.w3.org/2001/XMLSchema-instance" ID="c806c037-7fa5-4309-8593-e01c6da1497c" Text=""&gt;&lt;Prefixes /&gt;&lt;Attributes /&gt;&lt;/EntityValue&gt;</ReportcoverFront>
  <ReportcoverBack>&lt;?xml version="1.0" encoding="utf-16"?&gt;&lt;EntityValue xmlns:xsd="http://www.w3.org/2001/XMLSchema" xmlns:xsi="http://www.w3.org/2001/XMLSchema-instance" ID="b165403b-887f-4cfb-9cae-f8462e4db705" Text=""&gt;&lt;Prefixes /&gt;&lt;Attributes /&gt;&lt;/EntityValue&gt;</ReportcoverBack>
  <ReportcoverLandScapeFront>&lt;?xml version="1.0" encoding="utf-16"?&gt;&lt;EntityValue xmlns:xsd="http://www.w3.org/2001/XMLSchema" xmlns:xsi="http://www.w3.org/2001/XMLSchema-instance" ID="a581f2b1-cb81-4139-90de-ec34ba79300c" Text=""&gt;&lt;Prefixes /&gt;&lt;Attributes /&gt;&lt;/EntityValue&gt;</ReportcoverLandScapeFront>
  <ReportcoverLandScapeBack>&lt;?xml version="1.0" encoding="utf-16"?&gt;&lt;EntityValue xmlns:xsd="http://www.w3.org/2001/XMLSchema" xmlns:xsi="http://www.w3.org/2001/XMLSchema-instance" ID="830b3b1f-38ac-45d6-8705-f364140afb41" Text=""&gt;&lt;Prefixes /&gt;&lt;Attributes /&gt;&lt;/EntityValue&gt;</ReportcoverLandScapeBack>
  <ReportcoverMaskFront>&lt;?xml version="1.0" encoding="utf-16"?&gt;&lt;EntityValue xmlns:xsd="http://www.w3.org/2001/XMLSchema" xmlns:xsi="http://www.w3.org/2001/XMLSchema-instance" ID="e83445a4-cafe-4d42-b6e0-2ae515170854" Text=""&gt;&lt;Prefixes /&gt;&lt;Attributes /&gt;&lt;/EntityValue&gt;</ReportcoverMaskFront>
  <ReportcoverMaskBack>&lt;?xml version="1.0" encoding="utf-16"?&gt;&lt;EntityValue xmlns:xsd="http://www.w3.org/2001/XMLSchema" xmlns:xsi="http://www.w3.org/2001/XMLSchema-instance" ID="65dabffd-d67e-42e7-a288-c657bdb6caf7" Text=""&gt;&lt;Prefixes /&gt;&lt;Attributes /&gt;&lt;/EntityValue&gt;</ReportcoverMaskBack>
  <ReportcoverLandScapeMaskFront>&lt;?xml version="1.0" encoding="utf-16"?&gt;&lt;EntityValue xmlns:xsd="http://www.w3.org/2001/XMLSchema" xmlns:xsi="http://www.w3.org/2001/XMLSchema-instance" ID="9ba2e9d8-ecc9-49f6-8e22-486641630d25" Text=""&gt;&lt;Prefixes /&gt;&lt;Attributes /&gt;&lt;/EntityValue&gt;</ReportcoverLandScapeMaskFront>
  <ReportcoverLandScapeMaskBack>&lt;?xml version="1.0" encoding="utf-16"?&gt;&lt;EntityValue xmlns:xsd="http://www.w3.org/2001/XMLSchema" xmlns:xsi="http://www.w3.org/2001/XMLSchema-instance" ID="df3e56f7-8227-43be-83d8-90430302618d" Text=""&gt;&lt;Prefixes /&gt;&lt;Attributes /&gt;&lt;/EntityValue&gt;</ReportcoverLandScapeMaskBack>
  <Template>&lt;?xml version="1.0" encoding="utf-16"?&gt;&lt;EntityValue xmlns:xsd="http://www.w3.org/2001/XMLSchema" xmlns:xsi="http://www.w3.org/2001/XMLSchema-instance" ID="5203dc13-1d43-455f-b6ab-be2315e757e8" Text="C:\Documentaal\Shared\PowerPoint\Presentatie.potx"&gt;&lt;Prefixes /&gt;&lt;Attributes /&gt;&lt;/EntityValue&gt;</Template>
  <ContentType>&lt;?xml version="1.0" encoding="utf-16"?&gt;&lt;EntityValue xmlns:xsd="http://www.w3.org/2001/XMLSchema" xmlns:xsi="http://www.w3.org/2001/XMLSchema-instance" ID="880de293-efb5-4acd-a34c-19672cb75462" Text=""&gt;&lt;Prefixes /&gt;&lt;Attributes /&gt;&lt;/EntityValue&gt;</ContentType>
  <TypeOfProcedure>&lt;?xml version="1.0" encoding="utf-16"?&gt;&lt;EntityValue xmlns:xsd="http://www.w3.org/2001/XMLSchema" xmlns:xsi="http://www.w3.org/2001/XMLSchema-instance" ID="9f8d9fd1-06f2-4f02-ad9b-5776ee5b1d77" Text=""&gt;&lt;Prefixes /&gt;&lt;Attributes /&gt;&lt;/EntityValue&gt;</TypeOfProcedure>
  <DagvaardingType>&lt;?xml version="1.0" encoding="utf-16"?&gt;&lt;EntityValue xmlns:xsd="http://www.w3.org/2001/XMLSchema" xmlns:xsi="http://www.w3.org/2001/XMLSchema-instance" ID="fb7649b2-b597-446c-9e69-9eb72efe7968" Text=""&gt;&lt;Prefixes /&gt;&lt;Attributes /&gt;&lt;/EntityValue&gt;</DagvaardingType>
  <CourtVerdict>&lt;?xml version="1.0" encoding="utf-16"?&gt;&lt;EntityValue xmlns:xsd="http://www.w3.org/2001/XMLSchema" xmlns:xsi="http://www.w3.org/2001/XMLSchema-instance" ID="0db81f07-99bf-4aa2-bdaa-8f916386fc49" Text=""&gt;&lt;Prefixes /&gt;&lt;Attributes /&gt;&lt;/EntityValue&gt;</CourtVerdict>
  <DateVerdict>&lt;?xml version="1.0" encoding="utf-16"?&gt;&lt;EntityValue xmlns:xsd="http://www.w3.org/2001/XMLSchema" xmlns:xsi="http://www.w3.org/2001/XMLSchema-instance" ID="3044c192-0053-450d-a03c-05a38fa1b31e" Text=""&gt;&lt;Prefixes /&gt;&lt;Attributes /&gt;&lt;/EntityValue&gt;</DateVerdict>
  <CaseNumberVerdict>&lt;?xml version="1.0" encoding="utf-16"?&gt;&lt;EntityValue xmlns:xsd="http://www.w3.org/2001/XMLSchema" xmlns:xsi="http://www.w3.org/2001/XMLSchema-instance" ID="d8ce8f84-5dc9-461e-8222-92ddc84a5113" Text=""&gt;&lt;Prefixes /&gt;&lt;Attributes /&gt;&lt;/EntityValue&gt;</CaseNumberVerdict>
  <VerdictProcedure>&lt;?xml version="1.0" encoding="utf-16"?&gt;&lt;EntityValue xmlns:xsd="http://www.w3.org/2001/XMLSchema" xmlns:xsi="http://www.w3.org/2001/XMLSchema-instance" ID="62b022da-df68-4048-8ee5-072696d6e430" Text=""&gt;&lt;Prefixes /&gt;&lt;Attributes /&gt;&lt;/EntityValue&gt;</VerdictProcedure>
  <TypeOfAgreement>&lt;?xml version="1.0" encoding="utf-16"?&gt;&lt;EntityValue xmlns:xsd="http://www.w3.org/2001/XMLSchema" xmlns:xsi="http://www.w3.org/2001/XMLSchema-instance" ID="2a191a40-b41c-4ad3-a461-5c6a1013a5b3" Text=""&gt;&lt;Prefixes /&gt;&lt;Attributes /&gt;&lt;/EntityValue&gt;</TypeOfAgreement>
  <AgreementType>&lt;?xml version="1.0" encoding="utf-16"?&gt;&lt;EntityValue xmlns:xsd="http://www.w3.org/2001/XMLSchema" xmlns:xsi="http://www.w3.org/2001/XMLSchema-instance" ID="bf786902-a6a4-4488-bb99-494dfbaf4671" Text=""&gt;&lt;Prefixes /&gt;&lt;Attributes /&gt;&lt;/EntityValue&gt;</AgreementType>
  <NumberOfPages>&lt;?xml version="1.0" encoding="utf-16"?&gt;&lt;EntityValue xmlns:xsd="http://www.w3.org/2001/XMLSchema" xmlns:xsi="http://www.w3.org/2001/XMLSchema-instance" ID="14ddf6e5-6c88-40c3-8a94-12ec0f9cb609" Text=""&gt;&lt;Prefixes /&gt;&lt;Attributes /&gt;&lt;/EntityValue&gt;</NumberOfPages>
  <Time>&lt;?xml version="1.0" encoding="utf-16"?&gt;&lt;EntityValue xmlns:xsd="http://www.w3.org/2001/XMLSchema" xmlns:xsi="http://www.w3.org/2001/XMLSchema-instance" ID="e8a8fe16-72f6-4c7f-8420-71409870b2ab" Text=""&gt;&lt;Prefixes /&gt;&lt;Attributes /&gt;&lt;/EntityValue&gt;</Time>
  <Distribution>&lt;?xml version="1.0" encoding="utf-16"?&gt;&lt;EntityValue xmlns:xsd="http://www.w3.org/2001/XMLSchema" xmlns:xsi="http://www.w3.org/2001/XMLSchema-instance" ID="0a2273f5-fcf5-454d-9d41-2615f14101c6" Text=""&gt;&lt;Prefixes /&gt;&lt;Attributes /&gt;&lt;/EntityValue&gt;</Distribution>
  <BirthDate>&lt;?xml version="1.0" encoding="utf-16"?&gt;&lt;EntityValue xmlns:xsd="http://www.w3.org/2001/XMLSchema" xmlns:xsi="http://www.w3.org/2001/XMLSchema-instance" ID="38527797-59ca-497b-a4bc-98504dc54466" Text=""&gt;&lt;Prefixes /&gt;&lt;Attributes /&gt;&lt;/EntityValue&gt;</BirthDate>
  <Specialisms>&lt;?xml version="1.0" encoding="utf-16"?&gt;&lt;EntityValue xmlns:xsd="http://www.w3.org/2001/XMLSchema" xmlns:xsi="http://www.w3.org/2001/XMLSchema-instance" ID="a3292f1f-2810-4b14-8c2f-0cc4f81a2dcb" Text=""&gt;&lt;Prefixes /&gt;&lt;Attributes /&gt;&lt;/EntityValue&gt;</Specialisms>
  <Competencies>&lt;?xml version="1.0" encoding="utf-16"?&gt;&lt;EntityValue xmlns:xsd="http://www.w3.org/2001/XMLSchema" xmlns:xsi="http://www.w3.org/2001/XMLSchema-instance" ID="bef209eb-9b4f-40cb-8bbe-1cb45cb5b7d0" Text=""&gt;&lt;Prefixes /&gt;&lt;Attributes /&gt;&lt;/EntityValue&gt;</Competencies>
  <ProfileImage>&lt;?xml version="1.0" encoding="utf-16"?&gt;&lt;EntityValue xmlns:xsd="http://www.w3.org/2001/XMLSchema" xmlns:xsi="http://www.w3.org/2001/XMLSchema-instance" ID="988e2036-50d3-4f95-bb62-560085f7db8d" Text=""&gt;&lt;Prefixes /&gt;&lt;Attributes /&gt;&lt;/EntityValue&gt;</ProfileImage>
  <Contact>&lt;?xml version="1.0" encoding="utf-16"?&gt;&lt;EntityValue xmlns:xsd="http://www.w3.org/2001/XMLSchema" xmlns:xsi="http://www.w3.org/2001/XMLSchema-instance" ID="dd3df476-724a-4418-a6b5-65b4eadf160d" Text=""&gt;&lt;Prefixes /&gt;&lt;Attributes /&gt;&lt;/EntityValue&gt;</Contact>
  <ContactPO>&lt;?xml version="1.0" encoding="utf-16"?&gt;&lt;EntityValue xmlns:xsd="http://www.w3.org/2001/XMLSchema" xmlns:xsi="http://www.w3.org/2001/XMLSchema-instance" ID="293e65e9-49f6-4585-9eb2-0440269e0fd5" Text=""&gt;&lt;Prefixes /&gt;&lt;Attributes /&gt;&lt;/EntityValue&gt;</ContactPO>
  <ContactEmail>&lt;?xml version="1.0" encoding="utf-16"?&gt;&lt;EntityValue xmlns:xsd="http://www.w3.org/2001/XMLSchema" xmlns:xsi="http://www.w3.org/2001/XMLSchema-instance" ID="53605923-2d8e-494a-9412-d0f03a54e2f3" Text=""&gt;&lt;Prefixes /&gt;&lt;Attributes /&gt;&lt;/EntityValue&gt;</ContactEmail>
  <Nationality>&lt;?xml version="1.0" encoding="utf-16"?&gt;&lt;EntityValue xmlns:xsd="http://www.w3.org/2001/XMLSchema" xmlns:xsi="http://www.w3.org/2001/XMLSchema-instance" ID="14358191-0f7f-4b76-ac5d-76bd154a222e" Text=""&gt;&lt;Prefixes /&gt;&lt;Attributes /&gt;&lt;/EntityValue&gt;</Nationality>
  <IsEqual>&lt;?xml version="1.0" encoding="utf-16"?&gt;&lt;EntityValue xmlns:xsd="http://www.w3.org/2001/XMLSchema" xmlns:xsi="http://www.w3.org/2001/XMLSchema-instance" ID="cf561e4b-d717-48aa-9194-49e965a4b68d" Text=""&gt;&lt;Prefixes /&gt;&lt;Attributes /&gt;&lt;/EntityValue&gt;</IsEqual>
  <Language>&lt;?xml version="1.0" encoding="utf-16"?&gt;&lt;EntityValue xmlns:xsd="http://www.w3.org/2001/XMLSchema" xmlns:xsi="http://www.w3.org/2001/XMLSchema-instance" ID="a83c08c5-b592-49dc-b07d-aa2d9ea645db" Text="Nederlands (Nederland)"&gt;&lt;Prefixes /&gt;&lt;Attributes&gt;&lt;EntityAttribute Name="ID" Text="NL" /&gt;&lt;EntityAttribute Name="Code" Text="1043" /&gt;&lt;/Attributes&gt;&lt;/EntityValue&gt;</Language>
  <CaseNumber>&lt;?xml version="1.0" encoding="utf-16"?&gt;&lt;EntityValue xmlns:xsd="http://www.w3.org/2001/XMLSchema" xmlns:xsi="http://www.w3.org/2001/XMLSchema-instance" ID="2247eacf-ff1b-42ca-85db-31bcb1d9b599" Text="Gebiedsuitwerking Lattrop-Breklenkamp (214817)"&gt;&lt;Prefixes /&gt;&lt;Attributes&gt;&lt;EntityAttribute Name="MatterCode" Text="214817" /&gt;&lt;EntityAttribute Name="ClientName" Text="Provincie Overijssel" /&gt;&lt;EntityAttribute Name="MatterName" Text="Gebiedsuitwerking Lattrop-Breklenkamp" /&gt;&lt;EntityAttribute Name="ProjectManager" Text="Eric Kleissen" /&gt;&lt;EntityAttribute Name="AdditionalData" Text="&amp;lt;AdditionalData xmlns=&amp;quot;http://www.documentaal.nl/MatterData&amp;quot; /&amp;gt;" /&gt;&lt;/Attributes&gt;&lt;/EntityValue&gt;</CaseNumber>
  <Title>&lt;?xml version="1.0" encoding="utf-16"?&gt;&lt;EntityValue xmlns:xsd="http://www.w3.org/2001/XMLSchema" xmlns:xsi="http://www.w3.org/2001/XMLSchema-instance" ID="ddb496e2-643a-458c-ad0d-6847f12c9b5d" Text="Terugkoppeling en validatie gesprekken bewoners"&gt;&lt;Prefixes /&gt;&lt;Attributes /&gt;&lt;/EntityValue&gt;</Title>
  <Date>&lt;?xml version="1.0" encoding="utf-16"?&gt;&lt;EntityValue xmlns:xsd="http://www.w3.org/2001/XMLSchema" xmlns:xsi="http://www.w3.org/2001/XMLSchema-instance" ID="b2572726-c41a-4ae8-8064-30291532480a" Text="11 april 2022"&gt;&lt;Prefixes /&gt;&lt;Attributes&gt;&lt;EntityAttribute Name="Ticks" Text="637852320000000000" /&gt;&lt;EntityAttribute Name="Year" Text="2022" /&gt;&lt;EntityAttribute Name="ShortYear" Text="22" /&gt;&lt;EntityAttribute Name="Month" Text="04" /&gt;&lt;EntityAttribute Name="Day" Text="11" /&gt;&lt;/Attributes&gt;&lt;/EntityValue&gt;</Date>
  <Author>&lt;?xml version="1.0" encoding="utf-16"?&gt;&lt;EntityValue xmlns:xsd="http://www.w3.org/2001/XMLSchema" xmlns:xsi="http://www.w3.org/2001/XMLSchema-instance" ID="508df5ec-df3c-44fb-a4e2-996a1738cebd" Text="Anita ten Wolthuis-Bronsvoort"&gt;&lt;Prefixes /&gt;&lt;Attributes /&gt;&lt;/EntityValue&gt;</Author>
</CustomProperties>
</file>

<file path=customXml/item4.xml><?xml version="1.0" encoding="utf-8"?>
<Document xmlns="http://www.documentaal.nl/Document">
  PresentatieTrue214817_AdB__000X_v214817_AdB__000X_vGebiedsuitwerking Lattrop-BreklenkampfalseTrueTrueC:\Documentaal\Shared\PowerPoint\Presentatie.potxNederlands (Nederland)Terugkoppeling en validatie gesprekken bewoners2022-04-11T00:00:00Anita ten Wolthuis-Bronsvoort
  <Aanwezig _Title="" _Label="" _PlaceholderText="" _Type="" _Id="" _Visible="" _Locked=""/>
  <Absent _Title="" _Label="" _PlaceholderText="" _Type="" _Id="" _Visible="" _Locked=""/>
  <Afwezig _Title="" _Label="" _PlaceholderText="" _Type="" _Id="" _Visible="" _Locked=""/>
  <AgreementType _Title="" _Label="" _PlaceholderText="" _Type="" _Id="" _Visible="" _Locked=""/>
  <Attn _Title="" _Label="" _PlaceholderText="" _Type="" _Id="" _Visible="" _Locked=""/>
  <AttnName _Title="" _Label="" _PlaceholderText="" _Type="" _Id="" _Visible="" _Locked=""/>
  <Author _Title="" _Label="" _PlaceholderText="" _Type="" _Id="" _Visible="" _Locked="">Anita ten Wolthuis-Bronsvoort</Author>
  <BirthDate _Title="" _Label="" _PlaceholderText="" _Type="" _Id="" _Visible="" _Locked=""/>
  <CarbonCopies _Title="" _Label="" _PlaceholderText="" _Type="" _Id="" _Visible="" _Locked=""/>
  <CarbonCopiesAdd _Title="" _Label="" _PlaceholderText="" _Type="" _Id="" _Visible="" _Locked=""/>
  <CaseNumberVerdict _Title="" _Label="" _PlaceholderText="" _Type="" _Id="" _Visible="" _Locked=""/>
  <chkLogo _Title="" _Label="" _PlaceholderText="" _Type="" _Id="" _Visible="" _Locked="">True</chkLogo>
  <chkNoLogo _Title="" _Label="" _PlaceholderText="" _Type="" _Id="" _Visible="" _Locked="">false</chkNoLogo>
  <chkSignDigital _Title="" _Label="" _PlaceholderText="" _Type="" _Id="" _Visible="" _Locked="">True</chkSignDigital>
  <Client _Title="" _Label="" _PlaceholderText="" _Type="" _Id="" _Visible="" _Locked=""/>
  <ClientAdd _Title="" _Label="" _PlaceholderText="" _Type="" _Id="" _Visible="" _Locked=""/>
  <ClientCapacity _Title="" _Label="" _PlaceholderText="" _Type="" _Id="" _Visible="" _Locked=""/>
  <Competencies _Title="" _Label="" _PlaceholderText="" _Type="" _Id="" _Visible="" _Locked=""/>
  <Confidentiality _Title="" _Label="" _PlaceholderText="" _Type="" _Id="" _Visible="" _Locked=""/>
  <Contact _Title="" _Label="" _PlaceholderText="" _Type="" _Id="" _Visible="" _Locked=""/>
  <ContactEmail _Title="" _Label="" _PlaceholderText="" _Type="" _Id="" _Visible="" _Locked=""/>
  <ContactPO _Title="" _Label="" _PlaceholderText="" _Type="" _Id="" _Visible="" _Locked=""/>
  <ContentType _Title="" _Label="" _PlaceholderText="" _Type="" _Id="" _Visible="" _Locked=""/>
  <Copy _Title="" _Label="" _PlaceholderText="" _Type="" _Id="" _Visible="" _Locked=""/>
  <Court _Title="" _Label="" _PlaceholderText="" _Type="" _Id="" _Visible="" _Locked=""/>
  <CourtLocation _Title="" _Label="" _PlaceholderText="" _Type="" _Id="" _Visible="" _Locked=""/>
  <CourtVerdict _Title="" _Label="" _PlaceholderText="" _Type="" _Id="" _Visible="" _Locked=""/>
  <DagvaardingType _Title="" _Label="" _PlaceholderText="" _Type="" _Id="" _Visible="" _Locked=""/>
  <Date _Title="" _Label="" _PlaceholderText="" _Type="" _Id="" _Visible="" _Locked="" Ticks="637852320000000000" Year="2022" ShortYear="22" Month="04" Day="11">2022-04-11T00:00:00</Date>
  <DateAgreement _Title="" _Label="" _PlaceholderText="" _Type="" _Id="" _Visible="" _Locked=""/>
  <DateNextMeeting _Title="" _Label="" _PlaceholderText="" _Type="" _Id="" _Visible="" _Locked=""/>
  <DateSession _Title="" _Label="" _PlaceholderText="" _Type="" _Id="" _Visible="" _Locked=""/>
  <DateVerdict _Title="" _Label="" _PlaceholderText="" _Type="" _Id="" _Visible="" _Locked=""/>
  <Distribution _Title="" _Label="" _PlaceholderText="" _Type="" _Id="" _Visible="" _Locked=""/>
  <DocumentNumber _Title="" _Label="" _PlaceholderText="" _Type="" _Id="" _Visible="" _Locked=""/>
  <DocumentVersion _Title="" _Label="" _PlaceholderText="" _Type="" _Id="" _Visible="" _Locked=""/>
  <Enclosures _Title="" _Label="" _PlaceholderText="" _Type="" _Id="" _Visible="" _Locked=""/>
  <Formal _Title="" _Label="" _PlaceholderText="" _Type="" _Id="" _Visible="" _Locked="">True</Formal>
  <Freefield1 _Title="" _Label="" _PlaceholderText="" _Type="" _Id="" _Visible="" _Locked=""/>
  <Headers _Title="" _Label="" _PlaceholderText="" _Type="" _Id="" _Visible="" _Locked=""/>
  <IsEqual _Title="" _Label="" _PlaceholderText="" _Type="" _Id="" _Visible="" _Locked=""/>
  <Language _Title="" _Label="" _PlaceholderText="" _Type="Plaintext" _Id="1043" _Visible="" _Locked="">Nederlands (Nederland)</Language>
  <LegalInstance _Title="" _Label="" _PlaceholderText="" _Type="" _Id="" _Visible="" _Locked=""/>
  <LegalSector _Title="" _Label="" _PlaceholderText="" _Type="" _Id="" _Visible="" _Locked=""/>
  <LegalSignature _Title="" _Label="" _PlaceholderText="" _Type="" _Id="" _Visible="" _Locked=""/>
  <Location _Title="" _Label="" _PlaceholderText="" _Type="" _Id="" _Visible="" _Locked=""/>
  <LocationNextMeeting _Title="" _Label="" _PlaceholderText="" _Type="" _Id="" _Visible="" _Locked=""/>
  <Meeting _Title="" _Label="" _PlaceholderText="" _Type="" _Id="" _Visible="" _Locked=""/>
  <Nationality _Title="" _Label="" _PlaceholderText="" _Type="" _Id="" _Visible="" _Locked=""/>
  <NumberOfPages _Title="" _Label="" _PlaceholderText="" _Type="" _Id="" _Visible="" _Locked=""/>
  <NumberText _Title="" _Label="" _PlaceholderText="" _Type="" _Id="" _Visible="" _Locked=""/>
  <NumberType _Title="" _Label="" _PlaceholderText="" _Type="" _Id="" _Visible="" _Locked=""/>
  <Onbehalfof _Title="" _Label="" _PlaceholderText="" _Type="" _Id="" _Visible="" _Locked=""/>
  <OpposingParty _Title="" _Label="" _PlaceholderText="" _Type="" _Id="" _Visible="" _Locked=""/>
  <OpposingPartyAdd _Title="" _Label="" _PlaceholderText="" _Type="" _Id="" _Visible="" _Locked=""/>
  <OpposingPartyCapacity _Title="" _Label="" _PlaceholderText="" _Type="" _Id="" _Visible="" _Locked=""/>
  <OurReference _Title="" _Label="" _PlaceholderText="" _Type="" _Id="" _Visible="" _Locked="">214817_AdB__000X_v</OurReference>
  <PowerPointFooter _Title="" _Label="" _PlaceholderText="" _Type="" _Id="" _Visible="" _Locked=""/>
  <Present _Title="" _Label="" _PlaceholderText="" _Type="" _Id="" _Visible="" _Locked=""/>
  <ProfileImage _Title="" _Label="" _PlaceholderText="" _Type="" _Id="" _Visible="" _Locked=""/>
  <ProjectNumber _Title="" _Label="" _PlaceholderText="" _Type="" _Id="" _Visible="" _Locked=""/>
  <ProperParty _Title="" _Label="" _PlaceholderText="" _Type="" _Id="" _Visible="" _Locked=""/>
  <ProperPartyAdd _Title="" _Label="" _PlaceholderText="" _Type="" _Id="" _Visible="" _Locked=""/>
  <RealParty _Title="" _Label="" _PlaceholderText="" _Type="" _Id="" _Visible="" _Locked=""/>
  <RealPartyAdd _Title="" _Label="" _PlaceholderText="" _Type="" _Id="" _Visible="" _Locked=""/>
  <Reference _Title="" _Label="" _PlaceholderText="" _Type="" _Id="" _Visible="" _Locked="">214817_AdB__000X_v</Reference>
  <ReportcoverBack _Title="" _Label="" _PlaceholderText="" _Type="" _Id="" _Visible="" _Locked=""/>
  <ReportcoverFront _Title="" _Label="" _PlaceholderText="" _Type="" _Id="" _Visible="" _Locked=""/>
  <ReportcoverLandScapeBack _Title="" _Label="" _PlaceholderText="" _Type="" _Id="" _Visible="" _Locked=""/>
  <ReportcoverLandScapeFront _Title="" _Label="" _PlaceholderText="" _Type="" _Id="" _Visible="" _Locked=""/>
  <ReportcoverLandScapeMaskBack _Title="" _Label="" _PlaceholderText="" _Type="" _Id="" _Visible="" _Locked=""/>
  <ReportcoverLandScapeMaskFront _Title="" _Label="" _PlaceholderText="" _Type="" _Id="" _Visible="" _Locked=""/>
  <ReportcoverMaskBack _Title="" _Label="" _PlaceholderText="" _Type="" _Id="" _Visible="" _Locked=""/>
  <ReportcoverMaskFront _Title="" _Label="" _PlaceholderText="" _Type="" _Id="" _Visible="" _Locked=""/>
  <Salutation _Title="" _Label="" _PlaceholderText="" _Type="" _Id="" _Visible="" _Locked=""/>
  <Signer _Title="" _Label="" _PlaceholderText="" _Type="" _Id="" _Visible="" _Locked=""/>
  <Signer1AfasEmail _Title="" _Label="" _PlaceholderText="" _Type="" _Id="" _Visible="" _Locked=""/>
  <Signer1AfasFullname _Title="" _Label="" _PlaceholderText="" _Type="" _Id="" _Visible="" _Locked=""/>
  <Signer1AfasFunctionline1 _Title="" _Label="" _PlaceholderText="" _Type="" _Id="" _Visible="" _Locked=""/>
  <Signer1AfasFunctionline2 _Title="" _Label="" _PlaceholderText="" _Type="" _Id="" _Visible="" _Locked=""/>
  <Signer1AfasFunctionline3 _Title="" _Label="" _PlaceholderText="" _Type="" _Id="" _Visible="" _Locked=""/>
  <Signer1AfasTitelafter _Title="" _Label="" _PlaceholderText="" _Type="" _Id="" _Visible="" _Locked=""/>
  <Signer1AfasTitelfor _Title="" _Label="" _PlaceholderText="" _Type="" _Id="" _Visible="" _Locked=""/>
  <Signer2 _Title="" _Label="" _PlaceholderText="" _Type="" _Id="" _Visible="" _Locked=""/>
  <Signer2AfasEmail _Title="" _Label="" _PlaceholderText="" _Type="" _Id="" _Visible="" _Locked=""/>
  <Signer2AfasFullname _Title="" _Label="" _PlaceholderText="" _Type="" _Id="" _Visible="" _Locked=""/>
  <Signer2AfasFunctionline1 _Title="" _Label="" _PlaceholderText="" _Type="" _Id="" _Visible="" _Locked=""/>
  <Signer2AfasFunctionline2 _Title="" _Label="" _PlaceholderText="" _Type="" _Id="" _Visible="" _Locked=""/>
  <Signer2AfasFunctionline3 _Title="" _Label="" _PlaceholderText="" _Type="" _Id="" _Visible="" _Locked=""/>
  <Signer2AfasTitelafter _Title="" _Label="" _PlaceholderText="" _Type="" _Id="" _Visible="" _Locked=""/>
  <Signer2AfasTitelfor _Title="" _Label="" _PlaceholderText="" _Type="" _Id="" _Visible="" _Locked=""/>
  <Signer3 _Title="" _Label="" _PlaceholderText="" _Type="" _Id="" _Visible="" _Locked=""/>
  <Specialisms _Title="" _Label="" _PlaceholderText="" _Type="" _Id="" _Visible="" _Locked=""/>
  <Stage _Title="" _Label="" _PlaceholderText="" _Type="" _Id="" _Visible="" _Locked=""/>
  <Status _Title="" _Label="" _PlaceholderText="" _Type="" _Id="" _Visible="" _Locked=""/>
  <Subject _Title="" _Label="" _PlaceholderText="" _Type="" _Id="" _Visible="" _Locked="" GeneratedValue="Gebiedsuitwerking Lattrop-Breklenkamp">Gebiedsuitwerking Lattrop-Breklenkamp</Subject>
  <Subtitle _Title="" _Label="" _PlaceholderText="" _Type="" _Id="" _Visible="" _Locked=""/>
  <Template _Title="" _Label="" _PlaceholderText="" _Type="" _Id="" _Visible="" _Locked="">C:\Documentaal\Shared\PowerPoint\Presentatie.potx</Template>
  <Time _Title="" _Label="" _PlaceholderText="" _Type="" _Id="" _Visible="" _Locked=""/>
  <TimeNextMeeting _Title="" _Label="" _PlaceholderText="" _Type="" _Id="" _Visible="" _Locked=""/>
  <TimeSession _Title="" _Label="" _PlaceholderText="" _Type="" _Id="" _Visible="" _Locked=""/>
  <Title _Title="" _Label="" _PlaceholderText="" _Type="" _Id="" _Visible="" _Locked="">Terugkoppeling en validatie gesprekken bewoners</Title>
  <To _Title="" _Label="" _PlaceholderText="" _Type="" _Id="" _Visible="" _Locked=""/>
  <ToAdd _Title="" _Label="" _PlaceholderText="" _Type="" _Id="" _Visible="" _Locked=""/>
  <type _Title="" _Label="" _PlaceholderText="" _Type="Plaintext" _Id="" _Visible="" _Locked="">Presentatie</type>
  <TypeOfAgreement _Title="" _Label="" _PlaceholderText="" _Type="" _Id="" _Visible="" _Locked=""/>
  <TypeOfLegalDocument _Title="" _Label="" _PlaceholderText="" _Type="" _Id="" _Visible="" _Locked=""/>
  <TypeOfProcedure _Title="" _Label="" _PlaceholderText="" _Type="" _Id="" _Visible="" _Locked=""/>
  <VerdictProcedure _Title="" _Label="" _PlaceholderText="" _Type="" _Id="" _Visible="" _Locked=""/>
  <Version _Title="" _Label="" _PlaceholderText="" _Type="" _Id="" _Visible="" _Locked=""/>
  <YourReference _Title="" _Label="" _PlaceholderText="" _Type="" _Id="" _Visible="" _Locked=""/>
</Document>
</file>

<file path=customXml/item5.xml><?xml version="1.0" encoding="utf-8"?>
<Author xmlns="http://www.documentaal.nl/Author">
  J.W. ten Wolthuis - BronsvoortJWtWJ.W.AnitatenWolthuis - BronsvoortSenior adviseurLandelijk gebiedLandelijk gebiedatwolthuis@avecodebondt.nlAveco de BondtHolten&lt;Afdeling selecteren&gt;0548-853333+31 6 130 56 569Met vriendelijke groet,woeNederland\Aveco\AvecoHolten\Aveco de Bondt BV+31 548 85 33 33info@avecodebondt.nlBurgemeester van der Borchstraat 27451 CHHolten647450 AB Holtenavecodebondt.nlwww.linkedin.com/company/aveco-de-bondtwww.twitter.comwww.facebook.nlwww.youtube.nlwww.avecodebondt.nl/nl/service/disclaimerAvecoHoltenHolten{Images}\Aveco\aveco_logo_header.emf{Images}\Aveco\aveco_logo_header_otherpage.emf{Images}\Aveco\aveco_logo_footer.emf{Images}\Aveco\aveco_logo_footer_otherpage.emf{Images}\Aveco\aveco_logo_email.png{Images}\Aveco\aveco_logo_excel.png{Images}\Aveco\aveco_logo_report.emf{Images}\Aveco\aveco_logo_report_2.emf{Images}\Aveco\aveco_logo_header_report.emf{Images}\Aveco\Banner_Infrarelatiedagen.pngNederlandNL - NL87 ABNA 0551 3061 5730169759NL809302871B01Op al onze e-mail berichten is devan toepassing.https://www.avecodebondt.nl/nl/over-ons/contact/disclaimer-e-mailhttps://www.linkedin.com/company/aveco-de-bondthttps://twitter.com/avecodebondthttps://www.youtube.com/user/AvecodeBondthttps://www.instagram.com/explore/tags/avecodebondt/AvecoAveco de Bondt
  <afkorting/>
  <BU_bankinfo>NL87 ABNA 0551 3061 57</BU_bankinfo>
  <BU_banner_temporary>{Images}\Aveco\Banner_Infrarelatiedagen.png</BU_banner_temporary>
  <BU_Businessunits_id>Aveco</BU_Businessunits_id>
  <BU_Businessunits_name>Aveco de Bondt</BU_Businessunits_name>
  <BU_coc>30169759</BU_coc>
  <BU_legaltextmail_1>Op al onze e-mail berichten is de</BU_legaltextmail_1>
  <BU_legaltextmail_2>van toepassing.</BU_legaltextmail_2>
  <BU_Location_id>AvecoHolten</BU_Location_id>
  <BU_Location_name>Holten</BU_Location_name>
  <BU_loccountry>Nederland</BU_loccountry>
  <BU_loccountrycode>NL</BU_loccountrycode>
  <BU_locextra> - </BU_locextra>
  <BU_logo_email>{Images}\Aveco\aveco_logo_email.png</BU_logo_email>
  <BU_logo_excel>{Images}\Aveco\aveco_logo_excel.png</BU_logo_excel>
  <BU_logo_footer>{Images}\Aveco\aveco_logo_footer.emf</BU_logo_footer>
  <BU_logo_footer_otherpage>{Images}\Aveco\aveco_logo_footer_otherpage.emf</BU_logo_footer_otherpage>
  <BU_logo_header>{Images}\Aveco\aveco_logo_header.emf</BU_logo_header>
  <BU_logo_header_otherpage>{Images}\Aveco\aveco_logo_header_otherpage.emf</BU_logo_header_otherpage>
  <BU_logo_header_report>{Images}\Aveco\aveco_logo_header_report.emf</BU_logo_header_report>
  <BU_logo_linkedin/>
  <BU_logo_report>{Images}\Aveco\aveco_logo_report.emf</BU_logo_report>
  <BU_logo_report2>{Images}\Aveco\aveco_logo_report_2.emf</BU_logo_report2>
  <BU_logo_twitter/>
  <BU_logo_youtube/>
  <BU_lvl3city>Holten</BU_lvl3city>
  <BU_lvl3disclaimerlink>www.avecodebondt.nl/nl/service/disclaimer</BU_lvl3disclaimerlink>
  <BU_lvl3email>info@avecodebondt.nl</BU_lvl3email>
  <BU_lvl3facebooklink>www.facebook.nl</BU_lvl3facebooklink>
  <BU_lvl3fax/>
  <BU_lvl3linkedinlink>www.linkedin.com/company/aveco-de-bondt</BU_lvl3linkedinlink>
  <BU_lvl3name>Aveco de Bondt BV</BU_lvl3name>
  <BU_lvl3pobox1>64</BU_lvl3pobox1>
  <BU_lvl3pobox2>7450 AB Holten</BU_lvl3pobox2>
  <BU_lvl3telephone>+31 548 85 33 33</BU_lvl3telephone>
  <BU_lvl3twitterlink>www.twitter.com</BU_lvl3twitterlink>
  <BU_lvl3visitaddress1>Burgemeester van der Borchstraat 2</BU_lvl3visitaddress1>
  <BU_lvl3visitaddress2/>
  <BU_lvl3website>avecodebondt.nl</BU_lvl3website>
  <BU_lvl3youtubelink>www.youtube.nl</BU_lvl3youtubelink>
  <BU_lvl3zip>7451 CH</BU_lvl3zip>
  <BU_TemplateFolder/>
  <BU_url_instagram>https://www.instagram.com/explore/tags/avecodebondt/</BU_url_instagram>
  <BU_url_legaltextmail>https://www.avecodebondt.nl/nl/over-ons/contact/disclaimer-e-mail</BU_url_legaltextmail>
  <BU_url_linkedin>https://www.linkedin.com/company/aveco-de-bondt</BU_url_linkedin>
  <BU_url_twitter>https://twitter.com/avecodebondt</BU_url_twitter>
  <BU_url_xing/>
  <BU_url_youtube>https://www.youtube.com/user/AvecodeBondt</BU_url_youtube>
  <BU_vatnr>NL809302871B01</BU_vatnr>
  <bulist>Aveco de Bondt</bulist>
  <country>Nederland</country>
  <departmentlist>&lt;Afdeling selecteren&gt;</departmentlist>
  <discipline>Landelijk gebied</discipline>
  <email>atwolthuis@avecodebondt.nl</email>
  <facebook/>
  <firstletters>J.W.</firstletters>
  <firstname>Anita</firstname>
  <fullname>J.W. ten Wolthuis - Bronsvoort</fullname>
  <functionline1>Senior adviseur</functionline1>
  <functionline2>Landelijk gebied</functionline2>
  <functionline3/>
  <greeting>Met vriendelijke groet,</greeting>
  <initials>JWtW</initials>
  <lastname>Wolthuis - Bronsvoort</lastname>
  <linkedin/>
  <locationlist>Holten</locationlist>
  <middlename>ten</middlename>
  <mobile>+31 6 130 56 569</mobile>
  <organisationdata>\Aveco\AvecoHolten\</organisationdata>
  <present>woe</present>
  <signature/>
  <teams/>
  <telephone>0548-853333</telephone>
  <titleafter/>
  <titlefor/>
  <twitter/>
</Author>
</file>

<file path=customXml/item6.xml><?xml version="1.0" encoding="utf-8"?>
<Signer3 xmlns="http://www.documentaal.nl/Signer3"/>
</file>

<file path=customXml/item7.xml><?xml version="1.0" encoding="utf-8"?>
<Signer2 xmlns="http://www.documentaal.nl/Signer2"/>
</file>

<file path=customXml/item8.xml><?xml version="1.0" encoding="utf-8"?>
<Address xmlns="http://www.documentaal.nl/Address"/>
</file>

<file path=customXml/item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type xmlns="59c8c036-caac-42a8-ba36-c5c5b63cd7b1">Document</Documenttype>
    <Reviewstarten xmlns="59c8c036-caac-42a8-ba36-c5c5b63cd7b1" xsi:nil="true"/>
    <cwpReviewDetails xmlns="59c8c036-caac-42a8-ba36-c5c5b63cd7b1" xsi:nil="true"/>
    <cwpReviewStatus xmlns="59c8c036-caac-42a8-ba36-c5c5b63cd7b1" xsi:nil="true"/>
    <TaxCatchAll xmlns="971ee87f-f54f-42e1-9444-4a7902f53ab1" xsi:nil="true"/>
    <lcf76f155ced4ddcb4097134ff3c332f xmlns="59c8c036-caac-42a8-ba36-c5c5b63cd7b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1A7C519-5BD8-4EC4-8F10-A7928B431CAC}">
  <ds:schemaRefs>
    <ds:schemaRef ds:uri="http://schemas.microsoft.com/sharepoint/v3/contenttype/forms"/>
  </ds:schemaRefs>
</ds:datastoreItem>
</file>

<file path=customXml/itemProps10.xml><?xml version="1.0" encoding="utf-8"?>
<ds:datastoreItem xmlns:ds="http://schemas.openxmlformats.org/officeDocument/2006/customXml" ds:itemID="{D5039551-CD3A-483B-A5E4-DE51C45F6DD6}">
  <ds:schemaRefs>
    <ds:schemaRef ds:uri="http://www.documentaal.nl/Location"/>
  </ds:schemaRefs>
</ds:datastoreItem>
</file>

<file path=customXml/itemProps11.xml><?xml version="1.0" encoding="utf-8"?>
<ds:datastoreItem xmlns:ds="http://schemas.openxmlformats.org/officeDocument/2006/customXml" ds:itemID="{C31AC1CB-AC0E-4E14-ACE7-3A08C50BBDD2}">
  <ds:schemaRefs>
    <ds:schemaRef ds:uri="http://www.documentaal.nl/Signer"/>
  </ds:schemaRefs>
</ds:datastoreItem>
</file>

<file path=customXml/itemProps12.xml><?xml version="1.0" encoding="utf-8"?>
<ds:datastoreItem xmlns:ds="http://schemas.openxmlformats.org/officeDocument/2006/customXml" ds:itemID="{11DC0BEB-1822-4943-84B3-153EEAD9CDD2}">
  <ds:schemaRefs>
    <ds:schemaRef ds:uri="http://www.documentaal.nl/MatterData"/>
  </ds:schemaRefs>
</ds:datastoreItem>
</file>

<file path=customXml/itemProps2.xml><?xml version="1.0" encoding="utf-8"?>
<ds:datastoreItem xmlns:ds="http://schemas.openxmlformats.org/officeDocument/2006/customXml" ds:itemID="{B8AE8292-583A-4D9E-BCBA-63579ABF25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75e153-7bf0-480f-b1ba-ba3c106dd4e5"/>
    <ds:schemaRef ds:uri="59c8c036-caac-42a8-ba36-c5c5b63cd7b1"/>
    <ds:schemaRef ds:uri="971ee87f-f54f-42e1-9444-4a7902f53a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8EF37F-01D6-4664-9ACA-520FE5E1FB71}">
  <ds:schemaRefs>
    <ds:schemaRef ds:uri="http://www.documentaal.nl/CustomProperties"/>
  </ds:schemaRefs>
</ds:datastoreItem>
</file>

<file path=customXml/itemProps4.xml><?xml version="1.0" encoding="utf-8"?>
<ds:datastoreItem xmlns:ds="http://schemas.openxmlformats.org/officeDocument/2006/customXml" ds:itemID="{26FD6332-A732-4B0E-9128-3020A9F2797B}">
  <ds:schemaRefs>
    <ds:schemaRef ds:uri="http://www.documentaal.nl/Document"/>
  </ds:schemaRefs>
</ds:datastoreItem>
</file>

<file path=customXml/itemProps5.xml><?xml version="1.0" encoding="utf-8"?>
<ds:datastoreItem xmlns:ds="http://schemas.openxmlformats.org/officeDocument/2006/customXml" ds:itemID="{570B8E4B-3A1E-4883-9BBE-BF78D0C35BAE}">
  <ds:schemaRefs>
    <ds:schemaRef ds:uri="http://www.documentaal.nl/Author"/>
  </ds:schemaRefs>
</ds:datastoreItem>
</file>

<file path=customXml/itemProps6.xml><?xml version="1.0" encoding="utf-8"?>
<ds:datastoreItem xmlns:ds="http://schemas.openxmlformats.org/officeDocument/2006/customXml" ds:itemID="{F4F53FCF-E731-4DF3-BE97-F751A28C487A}">
  <ds:schemaRefs>
    <ds:schemaRef ds:uri="http://www.documentaal.nl/Signer3"/>
  </ds:schemaRefs>
</ds:datastoreItem>
</file>

<file path=customXml/itemProps7.xml><?xml version="1.0" encoding="utf-8"?>
<ds:datastoreItem xmlns:ds="http://schemas.openxmlformats.org/officeDocument/2006/customXml" ds:itemID="{D6E9F02E-56E9-40F0-B9F4-B6C3E9A2E5AF}">
  <ds:schemaRefs>
    <ds:schemaRef ds:uri="http://www.documentaal.nl/Signer2"/>
  </ds:schemaRefs>
</ds:datastoreItem>
</file>

<file path=customXml/itemProps8.xml><?xml version="1.0" encoding="utf-8"?>
<ds:datastoreItem xmlns:ds="http://schemas.openxmlformats.org/officeDocument/2006/customXml" ds:itemID="{E8D336AF-D34D-4020-A66C-3DA6ADF83AC8}">
  <ds:schemaRefs>
    <ds:schemaRef ds:uri="http://www.documentaal.nl/Address"/>
  </ds:schemaRefs>
</ds:datastoreItem>
</file>

<file path=customXml/itemProps9.xml><?xml version="1.0" encoding="utf-8"?>
<ds:datastoreItem xmlns:ds="http://schemas.openxmlformats.org/officeDocument/2006/customXml" ds:itemID="{C7B4FFAB-CB81-445F-B5C1-E9429832935B}">
  <ds:schemaRefs>
    <ds:schemaRef ds:uri="59c8c036-caac-42a8-ba36-c5c5b63cd7b1"/>
    <ds:schemaRef ds:uri="971ee87f-f54f-42e1-9444-4a7902f53ab1"/>
    <ds:schemaRef ds:uri="ae75e153-7bf0-480f-b1ba-ba3c106dd4e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</Template>
  <TotalTime>361</TotalTime>
  <Words>585</Words>
  <Application>Microsoft Office PowerPoint</Application>
  <PresentationFormat>Breedbeeld</PresentationFormat>
  <Paragraphs>161</Paragraphs>
  <Slides>14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Roboto</vt:lpstr>
      <vt:lpstr>Wingdings</vt:lpstr>
      <vt:lpstr>Kantoorthema</vt:lpstr>
      <vt:lpstr>PowerPoint-presentatie</vt:lpstr>
      <vt:lpstr>PowerPoint-presentatie</vt:lpstr>
      <vt:lpstr>Even voorstellen…</vt:lpstr>
      <vt:lpstr>Wie is Aveco de Bondt?</vt:lpstr>
      <vt:lpstr>        Wat doet Aveco de Bondt allemaal</vt:lpstr>
      <vt:lpstr> Aveco de Bondt helpt bij ontwikkelopgaven in het landelijk gebied.   </vt:lpstr>
      <vt:lpstr>PowerPoint-presentatie</vt:lpstr>
      <vt:lpstr>Enkele voorbeelden uit de praktijk</vt:lpstr>
      <vt:lpstr>Vragen om vooraf over na te denken! </vt:lpstr>
      <vt:lpstr>Hoe krijgen mensen een stem in een gebiedsproces? </vt:lpstr>
      <vt:lpstr>Hoe krijgen mensen een stem in een gebiedsproces? </vt:lpstr>
      <vt:lpstr>Hoe krijgen mensen een stem in een gebiedsproces? </vt:lpstr>
      <vt:lpstr>Hoe krijgen mensen een stem in een gebiedsproces?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214817_AdB__000X_v</dc:title>
  <dc:creator>Anita ten Wolthuis - Bronsvoort</dc:creator>
  <cp:lastModifiedBy>Info | Overijsselse Vereniging voor Krachtige Kernen</cp:lastModifiedBy>
  <cp:revision>13</cp:revision>
  <dcterms:created xsi:type="dcterms:W3CDTF">2022-04-07T07:19:23Z</dcterms:created>
  <dcterms:modified xsi:type="dcterms:W3CDTF">2023-12-13T14:40:39Z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Style">
    <vt:bool>true</vt:bool>
  </property>
  <property fmtid="{D5CDD505-2E9C-101B-9397-08002B2CF9AE}" pid="3" name="MatterCode">
    <vt:lpwstr>214817</vt:lpwstr>
  </property>
  <property fmtid="{D5CDD505-2E9C-101B-9397-08002B2CF9AE}" pid="4" name="MatterName">
    <vt:lpwstr>Gebiedsuitwerking Lattrop-Breklenkamp</vt:lpwstr>
  </property>
  <property fmtid="{D5CDD505-2E9C-101B-9397-08002B2CF9AE}" pid="5" name="ClientCode">
    <vt:lpwstr>Gebiedsuitwerking Lattrop-Breklenkamp (214817)</vt:lpwstr>
  </property>
  <property fmtid="{D5CDD505-2E9C-101B-9397-08002B2CF9AE}" pid="6" name="ClientName">
    <vt:lpwstr>Provincie Overijssel</vt:lpwstr>
  </property>
  <property fmtid="{D5CDD505-2E9C-101B-9397-08002B2CF9AE}" pid="7" name="DocAuthor">
    <vt:lpwstr>-1;#atwolthuis@avecodebondt.nl</vt:lpwstr>
  </property>
  <property fmtid="{D5CDD505-2E9C-101B-9397-08002B2CF9AE}" pid="8" name="ContentTypeId">
    <vt:lpwstr>0x010100E0287258BA030E409B1628176468BC09</vt:lpwstr>
  </property>
</Properties>
</file>